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75" r:id="rId6"/>
    <p:sldId id="286" r:id="rId7"/>
    <p:sldId id="258" r:id="rId8"/>
    <p:sldId id="259" r:id="rId9"/>
    <p:sldId id="260" r:id="rId10"/>
    <p:sldId id="287" r:id="rId11"/>
    <p:sldId id="261" r:id="rId12"/>
    <p:sldId id="273" r:id="rId13"/>
    <p:sldId id="284" r:id="rId14"/>
    <p:sldId id="285" r:id="rId15"/>
    <p:sldId id="262" r:id="rId16"/>
    <p:sldId id="266" r:id="rId17"/>
    <p:sldId id="267" r:id="rId18"/>
    <p:sldId id="265" r:id="rId19"/>
    <p:sldId id="268" r:id="rId20"/>
    <p:sldId id="269" r:id="rId21"/>
    <p:sldId id="271" r:id="rId22"/>
    <p:sldId id="270" r:id="rId23"/>
    <p:sldId id="272" r:id="rId24"/>
    <p:sldId id="274"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2249" autoAdjust="0"/>
  </p:normalViewPr>
  <p:slideViewPr>
    <p:cSldViewPr snapToGrid="0">
      <p:cViewPr varScale="1">
        <p:scale>
          <a:sx n="54" d="100"/>
          <a:sy n="54" d="100"/>
        </p:scale>
        <p:origin x="-93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180154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169321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3431648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284472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2961407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154532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231585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137228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2935215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3000778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7391365-80AD-4B64-B867-A370B94D10CD}" type="datetimeFigureOut">
              <a:rPr lang="pl-PL" smtClean="0"/>
              <a:pPr/>
              <a:t>2017-09-01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3625125-24C8-4A89-A63C-D2BEAE2186C9}" type="slidenum">
              <a:rPr lang="pl-PL" smtClean="0"/>
              <a:pPr/>
              <a:t>‹#›</a:t>
            </a:fld>
            <a:endParaRPr lang="pl-PL"/>
          </a:p>
        </p:txBody>
      </p:sp>
    </p:spTree>
    <p:extLst>
      <p:ext uri="{BB962C8B-B14F-4D97-AF65-F5344CB8AC3E}">
        <p14:creationId xmlns:p14="http://schemas.microsoft.com/office/powerpoint/2010/main" val="438388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39999">
              <a:schemeClr val="bg1"/>
            </a:gs>
            <a:gs pos="70000">
              <a:schemeClr val="bg1"/>
            </a:gs>
            <a:gs pos="100000">
              <a:srgbClr val="FFEBFA"/>
            </a:gs>
          </a:gsLst>
          <a:lin ang="13500000" scaled="1"/>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391365-80AD-4B64-B867-A370B94D10CD}" type="datetimeFigureOut">
              <a:rPr lang="pl-PL" smtClean="0"/>
              <a:pPr/>
              <a:t>2017-09-01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25125-24C8-4A89-A63C-D2BEAE2186C9}" type="slidenum">
              <a:rPr lang="pl-PL" smtClean="0"/>
              <a:pPr/>
              <a:t>‹#›</a:t>
            </a:fld>
            <a:endParaRPr lang="pl-PL"/>
          </a:p>
        </p:txBody>
      </p:sp>
    </p:spTree>
    <p:extLst>
      <p:ext uri="{BB962C8B-B14F-4D97-AF65-F5344CB8AC3E}">
        <p14:creationId xmlns:p14="http://schemas.microsoft.com/office/powerpoint/2010/main" val="68434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8466" y="2760095"/>
            <a:ext cx="9144000" cy="2387600"/>
          </a:xfrm>
        </p:spPr>
        <p:txBody>
          <a:bodyPr>
            <a:normAutofit fontScale="90000"/>
          </a:bodyPr>
          <a:lstStyle/>
          <a:p>
            <a:pPr>
              <a:lnSpc>
                <a:spcPct val="100000"/>
              </a:lnSpc>
            </a:pPr>
            <a:r>
              <a:rPr lang="pl-PL" i="1" dirty="0" smtClean="0">
                <a:effectLst>
                  <a:outerShdw blurRad="38100" dist="38100" dir="2700000" algn="tl">
                    <a:srgbClr val="000000">
                      <a:alpha val="43137"/>
                    </a:srgbClr>
                  </a:outerShdw>
                </a:effectLst>
                <a:latin typeface="Baskerville Old Face" pitchFamily="18" charset="0"/>
              </a:rPr>
              <a:t>Program rozwoju gminnej </a:t>
            </a:r>
            <a:br>
              <a:rPr lang="pl-PL" i="1" dirty="0" smtClean="0">
                <a:effectLst>
                  <a:outerShdw blurRad="38100" dist="38100" dir="2700000" algn="tl">
                    <a:srgbClr val="000000">
                      <a:alpha val="43137"/>
                    </a:srgbClr>
                  </a:outerShdw>
                </a:effectLst>
                <a:latin typeface="Baskerville Old Face" pitchFamily="18" charset="0"/>
              </a:rPr>
            </a:br>
            <a:r>
              <a:rPr lang="pl-PL" i="1" dirty="0" smtClean="0">
                <a:effectLst>
                  <a:outerShdw blurRad="38100" dist="38100" dir="2700000" algn="tl">
                    <a:srgbClr val="000000">
                      <a:alpha val="43137"/>
                    </a:srgbClr>
                  </a:outerShdw>
                </a:effectLst>
                <a:latin typeface="Baskerville Old Face" pitchFamily="18" charset="0"/>
              </a:rPr>
              <a:t>i powiatowej infrastruktury drogowej na lata 2016 -2019</a:t>
            </a:r>
            <a:br>
              <a:rPr lang="pl-PL" i="1" dirty="0" smtClean="0">
                <a:effectLst>
                  <a:outerShdw blurRad="38100" dist="38100" dir="2700000" algn="tl">
                    <a:srgbClr val="000000">
                      <a:alpha val="43137"/>
                    </a:srgbClr>
                  </a:outerShdw>
                </a:effectLst>
                <a:latin typeface="Baskerville Old Face" pitchFamily="18" charset="0"/>
              </a:rPr>
            </a:br>
            <a:r>
              <a:rPr lang="pl-PL" i="1" dirty="0" smtClean="0">
                <a:effectLst>
                  <a:outerShdw blurRad="38100" dist="38100" dir="2700000" algn="tl">
                    <a:srgbClr val="000000">
                      <a:alpha val="43137"/>
                    </a:srgbClr>
                  </a:outerShdw>
                </a:effectLst>
                <a:latin typeface="Baskerville Old Face" pitchFamily="18" charset="0"/>
              </a:rPr>
              <a:t/>
            </a:r>
            <a:br>
              <a:rPr lang="pl-PL" i="1" dirty="0" smtClean="0">
                <a:effectLst>
                  <a:outerShdw blurRad="38100" dist="38100" dir="2700000" algn="tl">
                    <a:srgbClr val="000000">
                      <a:alpha val="43137"/>
                    </a:srgbClr>
                  </a:outerShdw>
                </a:effectLst>
                <a:latin typeface="Baskerville Old Face" pitchFamily="18" charset="0"/>
              </a:rPr>
            </a:br>
            <a:r>
              <a:rPr lang="pl-PL" i="1" dirty="0" smtClean="0">
                <a:effectLst>
                  <a:outerShdw blurRad="38100" dist="38100" dir="2700000" algn="tl">
                    <a:srgbClr val="000000">
                      <a:alpha val="43137"/>
                    </a:srgbClr>
                  </a:outerShdw>
                </a:effectLst>
                <a:latin typeface="Baskerville Old Face" pitchFamily="18" charset="0"/>
              </a:rPr>
              <a:t>Nabór wniosków - 2017</a:t>
            </a:r>
            <a:endParaRPr lang="pl-PL" i="1" dirty="0">
              <a:effectLst>
                <a:outerShdw blurRad="38100" dist="38100" dir="2700000" algn="tl">
                  <a:srgbClr val="000000">
                    <a:alpha val="43137"/>
                  </a:srgbClr>
                </a:outerShdw>
              </a:effectLst>
              <a:latin typeface="Baskerville Old Face" pitchFamily="18" charset="0"/>
            </a:endParaRPr>
          </a:p>
        </p:txBody>
      </p:sp>
      <p:sp>
        <p:nvSpPr>
          <p:cNvPr id="3" name="Podtytuł 2"/>
          <p:cNvSpPr>
            <a:spLocks noGrp="1"/>
          </p:cNvSpPr>
          <p:nvPr>
            <p:ph type="subTitle" idx="1"/>
          </p:nvPr>
        </p:nvSpPr>
        <p:spPr>
          <a:xfrm>
            <a:off x="7697337" y="5888039"/>
            <a:ext cx="4494663" cy="969961"/>
          </a:xfrm>
        </p:spPr>
        <p:txBody>
          <a:bodyPr/>
          <a:lstStyle/>
          <a:p>
            <a:pPr>
              <a:lnSpc>
                <a:spcPct val="100000"/>
              </a:lnSpc>
              <a:spcBef>
                <a:spcPts val="0"/>
              </a:spcBef>
            </a:pPr>
            <a:r>
              <a:rPr lang="pl-PL" sz="1400" dirty="0" smtClean="0">
                <a:solidFill>
                  <a:schemeClr val="bg1"/>
                </a:solidFill>
              </a:rPr>
              <a:t>Niniejsza prezentacja została opracowana na potrzeby Wydziału Infrastruktury i Rozwoju </a:t>
            </a:r>
          </a:p>
          <a:p>
            <a:pPr>
              <a:lnSpc>
                <a:spcPct val="100000"/>
              </a:lnSpc>
              <a:spcBef>
                <a:spcPts val="0"/>
              </a:spcBef>
            </a:pPr>
            <a:r>
              <a:rPr lang="pl-PL" sz="1400" dirty="0" smtClean="0">
                <a:solidFill>
                  <a:schemeClr val="bg1"/>
                </a:solidFill>
              </a:rPr>
              <a:t>Świętokrzyskiego Urzędu Wojewódzkiego w Kielcach</a:t>
            </a:r>
            <a:endParaRPr lang="pl-PL" dirty="0">
              <a:solidFill>
                <a:schemeClr val="bg1"/>
              </a:solidFill>
            </a:endParaRPr>
          </a:p>
        </p:txBody>
      </p:sp>
      <p:pic>
        <p:nvPicPr>
          <p:cNvPr id="1026" name="Picture 2" descr="Orzel"/>
          <p:cNvPicPr>
            <a:picLocks noChangeAspect="1" noChangeArrowheads="1"/>
          </p:cNvPicPr>
          <p:nvPr/>
        </p:nvPicPr>
        <p:blipFill>
          <a:blip r:embed="rId2" cstate="print"/>
          <a:srcRect/>
          <a:stretch>
            <a:fillRect/>
          </a:stretch>
        </p:blipFill>
        <p:spPr bwMode="auto">
          <a:xfrm>
            <a:off x="791569" y="477670"/>
            <a:ext cx="1386873" cy="1323833"/>
          </a:xfrm>
          <a:prstGeom prst="rect">
            <a:avLst/>
          </a:prstGeom>
          <a:noFill/>
          <a:ln w="9525">
            <a:noFill/>
            <a:miter lim="800000"/>
            <a:headEnd/>
            <a:tailEnd/>
          </a:ln>
        </p:spPr>
      </p:pic>
    </p:spTree>
    <p:extLst>
      <p:ext uri="{BB962C8B-B14F-4D97-AF65-F5344CB8AC3E}">
        <p14:creationId xmlns:p14="http://schemas.microsoft.com/office/powerpoint/2010/main" val="3738665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a:t>Charakter wykonywanych prac</a:t>
            </a:r>
            <a:endParaRPr lang="pl-PL" sz="2800" dirty="0"/>
          </a:p>
        </p:txBody>
      </p:sp>
      <p:sp>
        <p:nvSpPr>
          <p:cNvPr id="3" name="Symbol zastępczy zawartości 2"/>
          <p:cNvSpPr>
            <a:spLocks noGrp="1"/>
          </p:cNvSpPr>
          <p:nvPr>
            <p:ph idx="1"/>
          </p:nvPr>
        </p:nvSpPr>
        <p:spPr>
          <a:xfrm>
            <a:off x="838200" y="2336800"/>
            <a:ext cx="10515600" cy="3840162"/>
          </a:xfrm>
        </p:spPr>
        <p:txBody>
          <a:bodyPr>
            <a:normAutofit/>
          </a:bodyPr>
          <a:lstStyle/>
          <a:p>
            <a:pPr marL="361950" lvl="0" indent="0">
              <a:lnSpc>
                <a:spcPct val="100000"/>
              </a:lnSpc>
              <a:spcBef>
                <a:spcPts val="1200"/>
              </a:spcBef>
              <a:buNone/>
            </a:pPr>
            <a:r>
              <a:rPr lang="pl-PL" sz="2400" dirty="0">
                <a:latin typeface="Times New Roman" panose="02020603050405020304" pitchFamily="18" charset="0"/>
                <a:cs typeface="Times New Roman" panose="02020603050405020304" pitchFamily="18" charset="0"/>
              </a:rPr>
              <a:t>Na jednym odcinku prowadzone będą roboty budowlane jednego rodzaju, przy czym</a:t>
            </a:r>
            <a:r>
              <a:rPr lang="pl-PL" sz="2400" dirty="0" smtClean="0">
                <a:latin typeface="Times New Roman" panose="02020603050405020304" pitchFamily="18" charset="0"/>
                <a:cs typeface="Times New Roman" panose="02020603050405020304" pitchFamily="18" charset="0"/>
              </a:rPr>
              <a:t>:</a:t>
            </a:r>
            <a:endParaRPr lang="pl-PL" sz="2400" dirty="0">
              <a:latin typeface="Times New Roman" panose="02020603050405020304" pitchFamily="18" charset="0"/>
              <a:cs typeface="Times New Roman" panose="02020603050405020304" pitchFamily="18" charset="0"/>
            </a:endParaRPr>
          </a:p>
          <a:p>
            <a:pPr marL="442913" lvl="0" indent="-261938">
              <a:lnSpc>
                <a:spcPct val="100000"/>
              </a:lnSpc>
              <a:spcBef>
                <a:spcPts val="1200"/>
              </a:spcBef>
              <a:buFont typeface="Wingdings" panose="05000000000000000000" pitchFamily="2" charset="2"/>
              <a:buChar char="Ø"/>
            </a:pPr>
            <a:r>
              <a:rPr lang="pl-PL" sz="2400" dirty="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w </a:t>
            </a:r>
            <a:r>
              <a:rPr lang="pl-PL" sz="2400" dirty="0">
                <a:latin typeface="Times New Roman" panose="02020603050405020304" pitchFamily="18" charset="0"/>
                <a:cs typeface="Times New Roman" panose="02020603050405020304" pitchFamily="18" charset="0"/>
              </a:rPr>
              <a:t>przypadku remontu drogi – na wszystkich odcinkach wykonywane są wyłącznie roboty budowlane polegające na remoncie,</a:t>
            </a:r>
          </a:p>
          <a:p>
            <a:pPr marL="442913" indent="-261938">
              <a:lnSpc>
                <a:spcPct val="100000"/>
              </a:lnSpc>
              <a:spcBef>
                <a:spcPts val="1200"/>
              </a:spcBef>
              <a:buFont typeface="Wingdings" panose="05000000000000000000" pitchFamily="2" charset="2"/>
              <a:buChar char="Ø"/>
            </a:pPr>
            <a:r>
              <a:rPr lang="pl-PL" sz="2400" dirty="0">
                <a:latin typeface="Times New Roman" panose="02020603050405020304" pitchFamily="18" charset="0"/>
                <a:cs typeface="Times New Roman" panose="02020603050405020304" pitchFamily="18" charset="0"/>
              </a:rPr>
              <a:t> w przypadku budowy, rozbudowy i przebudowy drogi – na każdym odcinku mogą być wykonywane roboty budowlane innego </a:t>
            </a:r>
            <a:r>
              <a:rPr lang="pl-PL" sz="2400" dirty="0" smtClean="0">
                <a:latin typeface="Times New Roman" panose="02020603050405020304" pitchFamily="18" charset="0"/>
                <a:cs typeface="Times New Roman" panose="02020603050405020304" pitchFamily="18" charset="0"/>
              </a:rPr>
              <a:t>rodzaju</a:t>
            </a:r>
            <a:endParaRPr lang="pl-PL" sz="2400" dirty="0">
              <a:latin typeface="Times New Roman" panose="02020603050405020304" pitchFamily="18" charset="0"/>
              <a:cs typeface="Times New Roman" panose="02020603050405020304" pitchFamily="18" charset="0"/>
            </a:endParaRPr>
          </a:p>
          <a:p>
            <a:pPr marL="0" indent="0">
              <a:buNone/>
            </a:pPr>
            <a:endParaRPr lang="pl-PL" dirty="0"/>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4239758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Parametry techniczne modernizowanych dróg</a:t>
            </a:r>
            <a:endParaRPr lang="pl-PL" sz="2800" b="1" i="1" dirty="0"/>
          </a:p>
        </p:txBody>
      </p:sp>
      <p:sp>
        <p:nvSpPr>
          <p:cNvPr id="3" name="Symbol zastępczy zawartości 2"/>
          <p:cNvSpPr>
            <a:spLocks noGrp="1"/>
          </p:cNvSpPr>
          <p:nvPr>
            <p:ph idx="1"/>
          </p:nvPr>
        </p:nvSpPr>
        <p:spPr/>
        <p:txBody>
          <a:bodyPr>
            <a:normAutofit/>
          </a:bodyPr>
          <a:lstStyle/>
          <a:p>
            <a:pPr marL="0" indent="0" algn="just">
              <a:buNone/>
            </a:pPr>
            <a:endParaRPr lang="pl-PL" sz="2000" dirty="0" smtClean="0">
              <a:latin typeface="Times New Roman" pitchFamily="18" charset="0"/>
              <a:cs typeface="Times New Roman" pitchFamily="18" charset="0"/>
            </a:endParaRPr>
          </a:p>
          <a:p>
            <a:pPr marL="271463" indent="-271463">
              <a:lnSpc>
                <a:spcPct val="150000"/>
              </a:lnSpc>
            </a:pPr>
            <a:r>
              <a:rPr lang="pl-PL" sz="2000" dirty="0" smtClean="0">
                <a:latin typeface="Times New Roman" pitchFamily="18" charset="0"/>
                <a:cs typeface="Times New Roman" pitchFamily="18" charset="0"/>
              </a:rPr>
              <a:t>W przypadku, gdy przebudowywane lub budowane drogi nie spełniają warunków technicznych  określonych w </a:t>
            </a:r>
            <a:r>
              <a:rPr lang="pl-PL" sz="2000" i="1" dirty="0" smtClean="0">
                <a:latin typeface="Times New Roman" pitchFamily="18" charset="0"/>
                <a:cs typeface="Times New Roman" pitchFamily="18" charset="0"/>
              </a:rPr>
              <a:t>Rozporządzeniu Ministra Transportu i Gospodarki Wodnej w sprawie warunków technicznych, jakim powinny odpowiadać drogi publiczne i ich usytuowanie</a:t>
            </a:r>
            <a:r>
              <a:rPr lang="pl-PL" sz="2000" dirty="0" smtClean="0">
                <a:latin typeface="Times New Roman" pitchFamily="18" charset="0"/>
                <a:cs typeface="Times New Roman" pitchFamily="18" charset="0"/>
              </a:rPr>
              <a:t>, a inwestor nie uzyskał odstępstwa od niniejszych parametrów </a:t>
            </a:r>
            <a:r>
              <a:rPr lang="pl-PL" sz="2000" b="1" dirty="0" smtClean="0">
                <a:solidFill>
                  <a:srgbClr val="FF0000"/>
                </a:solidFill>
                <a:latin typeface="Times New Roman" pitchFamily="18" charset="0"/>
                <a:cs typeface="Times New Roman" pitchFamily="18" charset="0"/>
              </a:rPr>
              <a:t>wniosek zostanie odrzucony formalnie</a:t>
            </a:r>
          </a:p>
          <a:p>
            <a:pPr marL="0" indent="0" algn="just">
              <a:buNone/>
            </a:pPr>
            <a:endParaRPr lang="pl-PL" sz="2000" b="1" dirty="0" smtClean="0">
              <a:solidFill>
                <a:srgbClr val="FF0000"/>
              </a:solidFill>
              <a:latin typeface="Times New Roman" pitchFamily="18" charset="0"/>
              <a:cs typeface="Times New Roman" pitchFamily="18" charset="0"/>
            </a:endParaRPr>
          </a:p>
          <a:p>
            <a:pPr marL="271463" indent="-271463" algn="just"/>
            <a:r>
              <a:rPr lang="pl-PL" sz="2000" dirty="0" smtClean="0">
                <a:latin typeface="Times New Roman" pitchFamily="18" charset="0"/>
                <a:cs typeface="Times New Roman" pitchFamily="18" charset="0"/>
              </a:rPr>
              <a:t>Ww. sytuacja nie ma zastosowania jeżeli zadanie dotyczy remontu drogi/odcinków dróg</a:t>
            </a: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2101988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Nazwa zadania </a:t>
            </a:r>
            <a:endParaRPr lang="pl-PL" sz="2800" b="1" i="1" dirty="0"/>
          </a:p>
        </p:txBody>
      </p:sp>
      <p:sp>
        <p:nvSpPr>
          <p:cNvPr id="3" name="Symbol zastępczy zawartości 2"/>
          <p:cNvSpPr>
            <a:spLocks noGrp="1"/>
          </p:cNvSpPr>
          <p:nvPr>
            <p:ph idx="1"/>
          </p:nvPr>
        </p:nvSpPr>
        <p:spPr>
          <a:xfrm>
            <a:off x="838200" y="1690688"/>
            <a:ext cx="10515600" cy="4486275"/>
          </a:xfrm>
        </p:spPr>
        <p:txBody>
          <a:bodyPr>
            <a:normAutofit/>
          </a:bodyPr>
          <a:lstStyle/>
          <a:p>
            <a:pPr>
              <a:lnSpc>
                <a:spcPct val="150000"/>
              </a:lnSpc>
            </a:pPr>
            <a:r>
              <a:rPr lang="pl-PL" sz="2000" dirty="0" smtClean="0">
                <a:latin typeface="Times New Roman" panose="02020603050405020304" pitchFamily="18" charset="0"/>
                <a:cs typeface="Times New Roman" panose="02020603050405020304" pitchFamily="18" charset="0"/>
              </a:rPr>
              <a:t>Nazwa </a:t>
            </a:r>
            <a:r>
              <a:rPr lang="pl-PL" sz="2000" dirty="0">
                <a:latin typeface="Times New Roman" panose="02020603050405020304" pitchFamily="18" charset="0"/>
                <a:cs typeface="Times New Roman" panose="02020603050405020304" pitchFamily="18" charset="0"/>
              </a:rPr>
              <a:t>powinna jednoznacznie identyfikować zadanie i wskazywać jego lokalizację. </a:t>
            </a:r>
            <a:endParaRPr lang="pl-PL" sz="2000" dirty="0" smtClean="0">
              <a:latin typeface="Times New Roman" panose="02020603050405020304" pitchFamily="18" charset="0"/>
              <a:cs typeface="Times New Roman" panose="02020603050405020304" pitchFamily="18" charset="0"/>
            </a:endParaRPr>
          </a:p>
          <a:p>
            <a:pPr>
              <a:lnSpc>
                <a:spcPct val="150000"/>
              </a:lnSpc>
            </a:pPr>
            <a:r>
              <a:rPr lang="pl-PL" sz="2000" dirty="0" smtClean="0">
                <a:latin typeface="Times New Roman" panose="02020603050405020304" pitchFamily="18" charset="0"/>
                <a:cs typeface="Times New Roman" panose="02020603050405020304" pitchFamily="18" charset="0"/>
              </a:rPr>
              <a:t>Nazwa </a:t>
            </a:r>
            <a:r>
              <a:rPr lang="pl-PL" sz="2000" dirty="0">
                <a:latin typeface="Times New Roman" panose="02020603050405020304" pitchFamily="18" charset="0"/>
                <a:cs typeface="Times New Roman" panose="02020603050405020304" pitchFamily="18" charset="0"/>
              </a:rPr>
              <a:t>musi być jednorodna dla wszystkich odcinków dróg zgłoszonych jako jedno </a:t>
            </a:r>
            <a:r>
              <a:rPr lang="pl-PL" sz="2000" dirty="0" smtClean="0">
                <a:latin typeface="Times New Roman" panose="02020603050405020304" pitchFamily="18" charset="0"/>
                <a:cs typeface="Times New Roman" panose="02020603050405020304" pitchFamily="18" charset="0"/>
              </a:rPr>
              <a:t>zadanie.</a:t>
            </a:r>
          </a:p>
          <a:p>
            <a:pPr marL="271463" indent="0">
              <a:lnSpc>
                <a:spcPct val="150000"/>
              </a:lnSpc>
              <a:buNone/>
            </a:pPr>
            <a:r>
              <a:rPr lang="pl-PL" sz="2000" dirty="0">
                <a:latin typeface="Times New Roman" panose="02020603050405020304" pitchFamily="18" charset="0"/>
                <a:cs typeface="Times New Roman" panose="02020603050405020304" pitchFamily="18" charset="0"/>
              </a:rPr>
              <a:t>Przykład właściwego tytułu zadania: </a:t>
            </a:r>
            <a:endParaRPr lang="pl-PL" sz="2000" dirty="0" smtClean="0">
              <a:latin typeface="Times New Roman" panose="02020603050405020304" pitchFamily="18" charset="0"/>
              <a:cs typeface="Times New Roman" panose="02020603050405020304" pitchFamily="18" charset="0"/>
            </a:endParaRPr>
          </a:p>
          <a:p>
            <a:pPr marL="533400" indent="-261938">
              <a:lnSpc>
                <a:spcPct val="150000"/>
              </a:lnSpc>
              <a:buFont typeface="Wingdings" panose="05000000000000000000" pitchFamily="2" charset="2"/>
              <a:buChar char="ü"/>
            </a:pPr>
            <a:r>
              <a:rPr lang="pl-PL" sz="2000" dirty="0" smtClean="0">
                <a:latin typeface="Times New Roman" panose="02020603050405020304" pitchFamily="18" charset="0"/>
                <a:cs typeface="Times New Roman" panose="02020603050405020304" pitchFamily="18" charset="0"/>
              </a:rPr>
              <a:t>„</a:t>
            </a:r>
            <a:r>
              <a:rPr lang="pl-PL" sz="2000" dirty="0">
                <a:latin typeface="Times New Roman" panose="02020603050405020304" pitchFamily="18" charset="0"/>
                <a:cs typeface="Times New Roman" panose="02020603050405020304" pitchFamily="18" charset="0"/>
              </a:rPr>
              <a:t>Rozbudowa dróg gminnych nr </a:t>
            </a:r>
            <a:r>
              <a:rPr lang="pl-PL" sz="2000" dirty="0" smtClean="0">
                <a:latin typeface="Times New Roman" panose="02020603050405020304" pitchFamily="18" charset="0"/>
                <a:cs typeface="Times New Roman" panose="02020603050405020304" pitchFamily="18" charset="0"/>
              </a:rPr>
              <a:t>111222T </a:t>
            </a:r>
            <a:r>
              <a:rPr lang="pl-PL" sz="2000" dirty="0">
                <a:latin typeface="Times New Roman" panose="02020603050405020304" pitchFamily="18" charset="0"/>
                <a:cs typeface="Times New Roman" panose="02020603050405020304" pitchFamily="18" charset="0"/>
              </a:rPr>
              <a:t>i nr </a:t>
            </a:r>
            <a:r>
              <a:rPr lang="pl-PL" sz="2000" dirty="0" smtClean="0">
                <a:latin typeface="Times New Roman" panose="02020603050405020304" pitchFamily="18" charset="0"/>
                <a:cs typeface="Times New Roman" panose="02020603050405020304" pitchFamily="18" charset="0"/>
              </a:rPr>
              <a:t>122333T </a:t>
            </a:r>
            <a:r>
              <a:rPr lang="pl-PL" sz="2000" dirty="0">
                <a:latin typeface="Times New Roman" panose="02020603050405020304" pitchFamily="18" charset="0"/>
                <a:cs typeface="Times New Roman" panose="02020603050405020304" pitchFamily="18" charset="0"/>
              </a:rPr>
              <a:t>w m. </a:t>
            </a:r>
            <a:r>
              <a:rPr lang="pl-PL" sz="2000" dirty="0" smtClean="0">
                <a:latin typeface="Times New Roman" panose="02020603050405020304" pitchFamily="18" charset="0"/>
                <a:cs typeface="Times New Roman" panose="02020603050405020304" pitchFamily="18" charset="0"/>
              </a:rPr>
              <a:t>XXXX” </a:t>
            </a:r>
          </a:p>
          <a:p>
            <a:pPr marL="533400" indent="-261938">
              <a:lnSpc>
                <a:spcPct val="150000"/>
              </a:lnSpc>
              <a:buFont typeface="Wingdings" panose="05000000000000000000" pitchFamily="2" charset="2"/>
              <a:buChar char="ü"/>
            </a:pPr>
            <a:r>
              <a:rPr lang="pl-PL" sz="2000" dirty="0" smtClean="0">
                <a:latin typeface="Times New Roman" panose="02020603050405020304" pitchFamily="18" charset="0"/>
                <a:cs typeface="Times New Roman" panose="02020603050405020304" pitchFamily="18" charset="0"/>
              </a:rPr>
              <a:t>„</a:t>
            </a:r>
            <a:r>
              <a:rPr lang="pl-PL" sz="2000" dirty="0">
                <a:latin typeface="Times New Roman" panose="02020603050405020304" pitchFamily="18" charset="0"/>
                <a:cs typeface="Times New Roman" panose="02020603050405020304" pitchFamily="18" charset="0"/>
              </a:rPr>
              <a:t>Remont drogi powiatowej nr </a:t>
            </a:r>
            <a:r>
              <a:rPr lang="pl-PL" sz="2000" dirty="0" smtClean="0">
                <a:latin typeface="Times New Roman" panose="02020603050405020304" pitchFamily="18" charset="0"/>
                <a:cs typeface="Times New Roman" panose="02020603050405020304" pitchFamily="18" charset="0"/>
              </a:rPr>
              <a:t>5678T </a:t>
            </a:r>
            <a:r>
              <a:rPr lang="pl-PL" sz="2000" dirty="0">
                <a:latin typeface="Times New Roman" panose="02020603050405020304" pitchFamily="18" charset="0"/>
                <a:cs typeface="Times New Roman" panose="02020603050405020304" pitchFamily="18" charset="0"/>
              </a:rPr>
              <a:t>na odcinkach od km 0+000 do km 0+900 oraz od km 1+300 do km 2+500 w m. Kowale i </a:t>
            </a:r>
            <a:r>
              <a:rPr lang="pl-PL" sz="2000" dirty="0" smtClean="0">
                <a:latin typeface="Times New Roman" panose="02020603050405020304" pitchFamily="18" charset="0"/>
                <a:cs typeface="Times New Roman" panose="02020603050405020304" pitchFamily="18" charset="0"/>
              </a:rPr>
              <a:t>Skotnica” </a:t>
            </a:r>
          </a:p>
          <a:p>
            <a:pPr marL="533400" indent="-261938">
              <a:lnSpc>
                <a:spcPct val="150000"/>
              </a:lnSpc>
              <a:buFont typeface="Wingdings" panose="05000000000000000000" pitchFamily="2" charset="2"/>
              <a:buChar char="ü"/>
            </a:pPr>
            <a:r>
              <a:rPr lang="pl-PL" sz="2000" dirty="0" smtClean="0">
                <a:latin typeface="Times New Roman" panose="02020603050405020304" pitchFamily="18" charset="0"/>
                <a:cs typeface="Times New Roman" panose="02020603050405020304" pitchFamily="18" charset="0"/>
              </a:rPr>
              <a:t>„Budowa i rozbudowa dróg gminnych nr 111222T i 122333T w m. Olesno” </a:t>
            </a: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Opis przedmiotu zadania</a:t>
            </a:r>
            <a:endParaRPr lang="pl-PL" sz="2800" b="1" i="1" dirty="0"/>
          </a:p>
        </p:txBody>
      </p:sp>
      <p:sp>
        <p:nvSpPr>
          <p:cNvPr id="3" name="Symbol zastępczy zawartości 2"/>
          <p:cNvSpPr>
            <a:spLocks noGrp="1"/>
          </p:cNvSpPr>
          <p:nvPr>
            <p:ph idx="1"/>
          </p:nvPr>
        </p:nvSpPr>
        <p:spPr/>
        <p:txBody>
          <a:bodyPr>
            <a:normAutofit fontScale="85000" lnSpcReduction="10000"/>
          </a:bodyPr>
          <a:lstStyle/>
          <a:p>
            <a:pPr marL="0" lvl="1" indent="0">
              <a:lnSpc>
                <a:spcPct val="150000"/>
              </a:lnSpc>
              <a:buNone/>
            </a:pPr>
            <a:r>
              <a:rPr lang="pl-PL" dirty="0">
                <a:latin typeface="Times New Roman" panose="02020603050405020304" pitchFamily="18" charset="0"/>
                <a:cs typeface="Times New Roman" panose="02020603050405020304" pitchFamily="18" charset="0"/>
              </a:rPr>
              <a:t>O</a:t>
            </a:r>
            <a:r>
              <a:rPr lang="pl-PL" dirty="0" smtClean="0">
                <a:latin typeface="Times New Roman" panose="02020603050405020304" pitchFamily="18" charset="0"/>
                <a:cs typeface="Times New Roman" panose="02020603050405020304" pitchFamily="18" charset="0"/>
              </a:rPr>
              <a:t>pis </a:t>
            </a:r>
            <a:r>
              <a:rPr lang="pl-PL" dirty="0">
                <a:latin typeface="Times New Roman" panose="02020603050405020304" pitchFamily="18" charset="0"/>
                <a:cs typeface="Times New Roman" panose="02020603050405020304" pitchFamily="18" charset="0"/>
              </a:rPr>
              <a:t>zadania musi charakteryzować </a:t>
            </a:r>
            <a:r>
              <a:rPr lang="pl-PL" b="1" u="sng" dirty="0">
                <a:latin typeface="Times New Roman" panose="02020603050405020304" pitchFamily="18" charset="0"/>
                <a:cs typeface="Times New Roman" panose="02020603050405020304" pitchFamily="18" charset="0"/>
              </a:rPr>
              <a:t>stan istniejący oraz stan docelowy planowany</a:t>
            </a:r>
            <a:r>
              <a:rPr lang="pl-PL" b="1" dirty="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do uzyskania </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smtClean="0">
                <a:latin typeface="Times New Roman" panose="02020603050405020304" pitchFamily="18" charset="0"/>
                <a:cs typeface="Times New Roman" panose="02020603050405020304" pitchFamily="18" charset="0"/>
              </a:rPr>
              <a:t>w </a:t>
            </a:r>
            <a:r>
              <a:rPr lang="pl-PL" dirty="0">
                <a:latin typeface="Times New Roman" panose="02020603050405020304" pitchFamily="18" charset="0"/>
                <a:cs typeface="Times New Roman" panose="02020603050405020304" pitchFamily="18" charset="0"/>
              </a:rPr>
              <a:t>wyniku realizacji zadania (zakres rzeczowy, z określeniem planowanych robót budowlanych i prac towarzyszących oraz podaniem parametrów pierwotnych i docelowych).</a:t>
            </a:r>
          </a:p>
          <a:p>
            <a:pPr marL="0" indent="0">
              <a:lnSpc>
                <a:spcPct val="150000"/>
              </a:lnSpc>
              <a:buNone/>
            </a:pPr>
            <a:r>
              <a:rPr lang="pl-PL" sz="2400" dirty="0">
                <a:latin typeface="Times New Roman" panose="02020603050405020304" pitchFamily="18" charset="0"/>
                <a:cs typeface="Times New Roman" panose="02020603050405020304" pitchFamily="18" charset="0"/>
              </a:rPr>
              <a:t>W opisie należy uwzględnić wszystkie elementy drogi planowane do realizacji w </a:t>
            </a:r>
            <a:r>
              <a:rPr lang="pl-PL" sz="2400" dirty="0" smtClean="0">
                <a:latin typeface="Times New Roman" panose="02020603050405020304" pitchFamily="18" charset="0"/>
                <a:cs typeface="Times New Roman" panose="02020603050405020304" pitchFamily="18" charset="0"/>
              </a:rPr>
              <a:t>ramach wnioskowanego </a:t>
            </a:r>
            <a:r>
              <a:rPr lang="pl-PL" sz="2400" dirty="0">
                <a:latin typeface="Times New Roman" panose="02020603050405020304" pitchFamily="18" charset="0"/>
                <a:cs typeface="Times New Roman" panose="02020603050405020304" pitchFamily="18" charset="0"/>
              </a:rPr>
              <a:t>zadania, np.:</a:t>
            </a:r>
          </a:p>
          <a:p>
            <a:pPr lvl="0">
              <a:lnSpc>
                <a:spcPct val="150000"/>
              </a:lnSpc>
            </a:pPr>
            <a:r>
              <a:rPr lang="pl-PL" sz="2400" dirty="0">
                <a:latin typeface="Times New Roman" panose="02020603050405020304" pitchFamily="18" charset="0"/>
                <a:cs typeface="Times New Roman" panose="02020603050405020304" pitchFamily="18" charset="0"/>
              </a:rPr>
              <a:t>długość drogi – w km</a:t>
            </a:r>
            <a:r>
              <a:rPr lang="pl-PL" sz="2400" dirty="0" smtClean="0">
                <a:latin typeface="Times New Roman" panose="02020603050405020304" pitchFamily="18" charset="0"/>
                <a:cs typeface="Times New Roman" panose="02020603050405020304" pitchFamily="18" charset="0"/>
              </a:rPr>
              <a:t>, np. od km 0+000 do km 0+999</a:t>
            </a:r>
            <a:endParaRPr lang="pl-PL" sz="2400" dirty="0">
              <a:latin typeface="Times New Roman" panose="02020603050405020304" pitchFamily="18" charset="0"/>
              <a:cs typeface="Times New Roman" panose="02020603050405020304" pitchFamily="18" charset="0"/>
            </a:endParaRPr>
          </a:p>
          <a:p>
            <a:pPr lvl="0">
              <a:lnSpc>
                <a:spcPct val="150000"/>
              </a:lnSpc>
            </a:pPr>
            <a:r>
              <a:rPr lang="pl-PL" sz="2400" dirty="0">
                <a:latin typeface="Times New Roman" panose="02020603050405020304" pitchFamily="18" charset="0"/>
                <a:cs typeface="Times New Roman" panose="02020603050405020304" pitchFamily="18" charset="0"/>
              </a:rPr>
              <a:t>chodniki, ścieżki rowerowe – w km lub </a:t>
            </a:r>
            <a:r>
              <a:rPr lang="pl-PL" sz="2400" dirty="0" err="1" smtClean="0">
                <a:latin typeface="Times New Roman" panose="02020603050405020304" pitchFamily="18" charset="0"/>
                <a:cs typeface="Times New Roman" panose="02020603050405020304" pitchFamily="18" charset="0"/>
              </a:rPr>
              <a:t>mb</a:t>
            </a:r>
            <a:r>
              <a:rPr lang="pl-PL" sz="2400" dirty="0" smtClean="0">
                <a:latin typeface="Times New Roman" panose="02020603050405020304" pitchFamily="18" charset="0"/>
                <a:cs typeface="Times New Roman" panose="02020603050405020304" pitchFamily="18" charset="0"/>
              </a:rPr>
              <a:t>,</a:t>
            </a:r>
            <a:endParaRPr lang="pl-PL" sz="2400" dirty="0">
              <a:latin typeface="Times New Roman" panose="02020603050405020304" pitchFamily="18" charset="0"/>
              <a:cs typeface="Times New Roman" panose="02020603050405020304" pitchFamily="18" charset="0"/>
            </a:endParaRPr>
          </a:p>
          <a:p>
            <a:pPr lvl="0">
              <a:lnSpc>
                <a:spcPct val="150000"/>
              </a:lnSpc>
            </a:pPr>
            <a:r>
              <a:rPr lang="pl-PL" sz="2400" dirty="0">
                <a:latin typeface="Times New Roman" panose="02020603050405020304" pitchFamily="18" charset="0"/>
                <a:cs typeface="Times New Roman" panose="02020603050405020304" pitchFamily="18" charset="0"/>
              </a:rPr>
              <a:t>skrzyżowania, zatoki autobusowe i/lub perony przystankowe – w szt.</a:t>
            </a: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3843102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Charakterystyka zadania według kryteriów </a:t>
            </a:r>
            <a:br>
              <a:rPr lang="pl-PL" sz="2800" b="1" i="1" dirty="0" smtClean="0"/>
            </a:br>
            <a:r>
              <a:rPr lang="pl-PL" sz="2800" b="1" i="1" dirty="0" smtClean="0"/>
              <a:t>oceny merytorycznej</a:t>
            </a:r>
            <a:endParaRPr lang="pl-PL" sz="2800" b="1" i="1" dirty="0"/>
          </a:p>
        </p:txBody>
      </p:sp>
      <p:sp>
        <p:nvSpPr>
          <p:cNvPr id="3" name="Symbol zastępczy zawartości 2"/>
          <p:cNvSpPr>
            <a:spLocks noGrp="1"/>
          </p:cNvSpPr>
          <p:nvPr>
            <p:ph idx="1"/>
          </p:nvPr>
        </p:nvSpPr>
        <p:spPr>
          <a:xfrm>
            <a:off x="838200" y="2082799"/>
            <a:ext cx="10515600" cy="4094163"/>
          </a:xfrm>
        </p:spPr>
        <p:txBody>
          <a:bodyPr>
            <a:normAutofit/>
          </a:bodyPr>
          <a:lstStyle/>
          <a:p>
            <a:pPr marL="0" indent="0">
              <a:lnSpc>
                <a:spcPct val="150000"/>
              </a:lnSpc>
              <a:buNone/>
            </a:pPr>
            <a:r>
              <a:rPr lang="pl-PL" sz="2000" dirty="0" smtClean="0">
                <a:latin typeface="Times New Roman" panose="02020603050405020304" pitchFamily="18" charset="0"/>
                <a:cs typeface="Times New Roman" panose="02020603050405020304" pitchFamily="18" charset="0"/>
              </a:rPr>
              <a:t>W</a:t>
            </a:r>
            <a:r>
              <a:rPr lang="pl-PL" sz="2000" dirty="0" smtClean="0">
                <a:solidFill>
                  <a:srgbClr val="FF0000"/>
                </a:solidFill>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puncie</a:t>
            </a:r>
            <a:r>
              <a:rPr lang="pl-PL" sz="2000" dirty="0" smtClean="0">
                <a:solidFill>
                  <a:srgbClr val="FF0000"/>
                </a:solidFill>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12 </a:t>
            </a:r>
            <a:r>
              <a:rPr lang="pl-PL" sz="2000" dirty="0">
                <a:latin typeface="Times New Roman" panose="02020603050405020304" pitchFamily="18" charset="0"/>
                <a:cs typeface="Times New Roman" panose="02020603050405020304" pitchFamily="18" charset="0"/>
              </a:rPr>
              <a:t>wniosku CHARAKTERYSTYKA ZADANIA WEDŁUG KRYTERIÓW OCENY MERYTORYCZNEJ należy uwzględniać dane </a:t>
            </a:r>
            <a:r>
              <a:rPr lang="pl-PL" sz="2000" b="1" u="sng" dirty="0">
                <a:latin typeface="Times New Roman" panose="02020603050405020304" pitchFamily="18" charset="0"/>
                <a:cs typeface="Times New Roman" panose="02020603050405020304" pitchFamily="18" charset="0"/>
              </a:rPr>
              <a:t>istniejące i docelowe</a:t>
            </a:r>
            <a:r>
              <a:rPr lang="pl-PL" sz="2000" dirty="0">
                <a:latin typeface="Times New Roman" panose="02020603050405020304" pitchFamily="18" charset="0"/>
                <a:cs typeface="Times New Roman" panose="02020603050405020304" pitchFamily="18" charset="0"/>
              </a:rPr>
              <a:t>. </a:t>
            </a:r>
            <a:endParaRPr lang="pl-PL" sz="2000" dirty="0" smtClean="0">
              <a:latin typeface="Times New Roman" panose="02020603050405020304" pitchFamily="18" charset="0"/>
              <a:cs typeface="Times New Roman" panose="02020603050405020304" pitchFamily="18" charset="0"/>
            </a:endParaRPr>
          </a:p>
          <a:p>
            <a:pPr marL="0" indent="0">
              <a:lnSpc>
                <a:spcPct val="150000"/>
              </a:lnSpc>
              <a:buNone/>
            </a:pPr>
            <a:r>
              <a:rPr lang="pl-PL" sz="2000" dirty="0" smtClean="0">
                <a:latin typeface="Times New Roman" panose="02020603050405020304" pitchFamily="18" charset="0"/>
                <a:cs typeface="Times New Roman" panose="02020603050405020304" pitchFamily="18" charset="0"/>
              </a:rPr>
              <a:t>Zatem </a:t>
            </a:r>
            <a:r>
              <a:rPr lang="pl-PL" sz="2000" dirty="0">
                <a:latin typeface="Times New Roman" panose="02020603050405020304" pitchFamily="18" charset="0"/>
                <a:cs typeface="Times New Roman" panose="02020603050405020304" pitchFamily="18" charset="0"/>
              </a:rPr>
              <a:t>jeżeli po jednej stronie </a:t>
            </a:r>
            <a:r>
              <a:rPr lang="pl-PL" sz="2000" dirty="0" smtClean="0">
                <a:latin typeface="Times New Roman" panose="02020603050405020304" pitchFamily="18" charset="0"/>
                <a:cs typeface="Times New Roman" panose="02020603050405020304" pitchFamily="18" charset="0"/>
              </a:rPr>
              <a:t>odcinka drogi chodnik </a:t>
            </a:r>
            <a:r>
              <a:rPr lang="pl-PL" sz="2000" dirty="0">
                <a:latin typeface="Times New Roman" panose="02020603050405020304" pitchFamily="18" charset="0"/>
                <a:cs typeface="Times New Roman" panose="02020603050405020304" pitchFamily="18" charset="0"/>
              </a:rPr>
              <a:t>już </a:t>
            </a:r>
            <a:r>
              <a:rPr lang="pl-PL" sz="2000" dirty="0" smtClean="0">
                <a:latin typeface="Times New Roman" panose="02020603050405020304" pitchFamily="18" charset="0"/>
                <a:cs typeface="Times New Roman" panose="02020603050405020304" pitchFamily="18" charset="0"/>
              </a:rPr>
              <a:t>istnieje, </a:t>
            </a:r>
            <a:r>
              <a:rPr lang="pl-PL" sz="2000" dirty="0">
                <a:latin typeface="Times New Roman" panose="02020603050405020304" pitchFamily="18" charset="0"/>
                <a:cs typeface="Times New Roman" panose="02020603050405020304" pitchFamily="18" charset="0"/>
              </a:rPr>
              <a:t>a po drugiej </a:t>
            </a:r>
            <a:r>
              <a:rPr lang="pl-PL" sz="2000" dirty="0" smtClean="0">
                <a:latin typeface="Times New Roman" panose="02020603050405020304" pitchFamily="18" charset="0"/>
                <a:cs typeface="Times New Roman" panose="02020603050405020304" pitchFamily="18" charset="0"/>
              </a:rPr>
              <a:t>stronie będzie, </a:t>
            </a:r>
            <a:r>
              <a:rPr lang="pl-PL" sz="2000" dirty="0">
                <a:latin typeface="Times New Roman" panose="02020603050405020304" pitchFamily="18" charset="0"/>
                <a:cs typeface="Times New Roman" panose="02020603050405020304" pitchFamily="18" charset="0"/>
              </a:rPr>
              <a:t>wybudowany to należy wpisać chodnik, zgodne z kilometrażem, po prawej stronie i po lewej stronie. </a:t>
            </a:r>
            <a:endParaRPr lang="pl-PL" sz="2000" dirty="0" smtClean="0">
              <a:latin typeface="Times New Roman" panose="02020603050405020304" pitchFamily="18" charset="0"/>
              <a:cs typeface="Times New Roman" panose="02020603050405020304" pitchFamily="18" charset="0"/>
            </a:endParaRPr>
          </a:p>
          <a:p>
            <a:pPr marL="0" indent="0">
              <a:lnSpc>
                <a:spcPct val="150000"/>
              </a:lnSpc>
              <a:buNone/>
            </a:pPr>
            <a:r>
              <a:rPr lang="pl-PL" sz="2000" dirty="0" smtClean="0">
                <a:latin typeface="Times New Roman" panose="02020603050405020304" pitchFamily="18" charset="0"/>
                <a:cs typeface="Times New Roman" panose="02020603050405020304" pitchFamily="18" charset="0"/>
              </a:rPr>
              <a:t>Informacje </a:t>
            </a:r>
            <a:r>
              <a:rPr lang="pl-PL" sz="2000" dirty="0">
                <a:latin typeface="Times New Roman" panose="02020603050405020304" pitchFamily="18" charset="0"/>
                <a:cs typeface="Times New Roman" panose="02020603050405020304" pitchFamily="18" charset="0"/>
              </a:rPr>
              <a:t>zawarte w pkt. 12 nie stanowią podstawy do sfinansowania </a:t>
            </a:r>
            <a:r>
              <a:rPr lang="pl-PL" sz="2000" dirty="0" smtClean="0">
                <a:latin typeface="Times New Roman" panose="02020603050405020304" pitchFamily="18" charset="0"/>
                <a:cs typeface="Times New Roman" panose="02020603050405020304" pitchFamily="18" charset="0"/>
              </a:rPr>
              <a:t>robót, </a:t>
            </a:r>
            <a:r>
              <a:rPr lang="pl-PL" sz="2000" dirty="0">
                <a:latin typeface="Times New Roman" panose="02020603050405020304" pitchFamily="18" charset="0"/>
                <a:cs typeface="Times New Roman" panose="02020603050405020304" pitchFamily="18" charset="0"/>
              </a:rPr>
              <a:t>a </a:t>
            </a:r>
            <a:r>
              <a:rPr lang="pl-PL" sz="2000" dirty="0" smtClean="0">
                <a:latin typeface="Times New Roman" panose="02020603050405020304" pitchFamily="18" charset="0"/>
                <a:cs typeface="Times New Roman" panose="02020603050405020304" pitchFamily="18" charset="0"/>
              </a:rPr>
              <a:t>służą jedynie  scharakteryzowaniu </a:t>
            </a:r>
            <a:r>
              <a:rPr lang="pl-PL" sz="2000" dirty="0">
                <a:latin typeface="Times New Roman" panose="02020603050405020304" pitchFamily="18" charset="0"/>
                <a:cs typeface="Times New Roman" panose="02020603050405020304" pitchFamily="18" charset="0"/>
              </a:rPr>
              <a:t>zadania pod względem parametrów technicznych.</a:t>
            </a:r>
            <a:endParaRPr lang="pl-PL" sz="2000" dirty="0">
              <a:solidFill>
                <a:srgbClr val="FF0000"/>
              </a:solidFill>
              <a:latin typeface="Times New Roman" panose="02020603050405020304" pitchFamily="18" charset="0"/>
              <a:cs typeface="Times New Roman" panose="02020603050405020304" pitchFamily="18" charset="0"/>
            </a:endParaRP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4285940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Jezdnia</a:t>
            </a:r>
            <a:endParaRPr lang="pl-PL" sz="2800" b="1" i="1" dirty="0"/>
          </a:p>
        </p:txBody>
      </p:sp>
      <p:sp>
        <p:nvSpPr>
          <p:cNvPr id="3" name="Symbol zastępczy zawartości 2"/>
          <p:cNvSpPr>
            <a:spLocks noGrp="1"/>
          </p:cNvSpPr>
          <p:nvPr>
            <p:ph idx="1"/>
          </p:nvPr>
        </p:nvSpPr>
        <p:spPr>
          <a:xfrm>
            <a:off x="838200" y="1734995"/>
            <a:ext cx="10515600" cy="4223604"/>
          </a:xfrm>
        </p:spPr>
        <p:txBody>
          <a:bodyPr>
            <a:normAutofit lnSpcReduction="10000"/>
          </a:bodyPr>
          <a:lstStyle/>
          <a:p>
            <a:pPr marL="0" indent="0">
              <a:buNone/>
            </a:pPr>
            <a:r>
              <a:rPr lang="pl-PL" sz="2200" dirty="0" smtClean="0">
                <a:latin typeface="Times New Roman" panose="02020603050405020304" pitchFamily="18" charset="0"/>
                <a:cs typeface="Times New Roman" panose="02020603050405020304" pitchFamily="18" charset="0"/>
              </a:rPr>
              <a:t>Minimalna szerokość pasa ruch dla jezdni z dwoma pasami ruch wynosi:</a:t>
            </a:r>
          </a:p>
          <a:p>
            <a:pPr>
              <a:buFont typeface="Wingdings" panose="05000000000000000000" pitchFamily="2" charset="2"/>
              <a:buChar char="ü"/>
            </a:pPr>
            <a:r>
              <a:rPr lang="pl-PL" sz="2200" dirty="0" smtClean="0">
                <a:latin typeface="Times New Roman" panose="02020603050405020304" pitchFamily="18" charset="0"/>
                <a:cs typeface="Times New Roman" panose="02020603050405020304" pitchFamily="18" charset="0"/>
              </a:rPr>
              <a:t>dróg klasy G – 3,50 m,</a:t>
            </a:r>
          </a:p>
          <a:p>
            <a:pPr>
              <a:buFont typeface="Wingdings" panose="05000000000000000000" pitchFamily="2" charset="2"/>
              <a:buChar char="ü"/>
            </a:pPr>
            <a:r>
              <a:rPr lang="pl-PL" sz="2200" dirty="0">
                <a:latin typeface="Times New Roman" panose="02020603050405020304" pitchFamily="18" charset="0"/>
                <a:cs typeface="Times New Roman" panose="02020603050405020304" pitchFamily="18" charset="0"/>
              </a:rPr>
              <a:t>dróg klasy </a:t>
            </a:r>
            <a:r>
              <a:rPr lang="pl-PL" sz="2200" dirty="0" smtClean="0">
                <a:latin typeface="Times New Roman" panose="02020603050405020304" pitchFamily="18" charset="0"/>
                <a:cs typeface="Times New Roman" panose="02020603050405020304" pitchFamily="18" charset="0"/>
              </a:rPr>
              <a:t>Z </a:t>
            </a:r>
            <a:r>
              <a:rPr lang="pl-PL" sz="2200" dirty="0">
                <a:latin typeface="Times New Roman" panose="02020603050405020304" pitchFamily="18" charset="0"/>
                <a:cs typeface="Times New Roman" panose="02020603050405020304" pitchFamily="18" charset="0"/>
              </a:rPr>
              <a:t>– </a:t>
            </a:r>
            <a:r>
              <a:rPr lang="pl-PL" sz="2200" dirty="0" smtClean="0">
                <a:latin typeface="Times New Roman" panose="02020603050405020304" pitchFamily="18" charset="0"/>
                <a:cs typeface="Times New Roman" panose="02020603050405020304" pitchFamily="18" charset="0"/>
              </a:rPr>
              <a:t>3,00 m,</a:t>
            </a:r>
          </a:p>
          <a:p>
            <a:pPr>
              <a:buFont typeface="Wingdings" panose="05000000000000000000" pitchFamily="2" charset="2"/>
              <a:buChar char="ü"/>
            </a:pPr>
            <a:r>
              <a:rPr lang="pl-PL" sz="2200" dirty="0">
                <a:latin typeface="Times New Roman" panose="02020603050405020304" pitchFamily="18" charset="0"/>
                <a:cs typeface="Times New Roman" panose="02020603050405020304" pitchFamily="18" charset="0"/>
              </a:rPr>
              <a:t>dróg klasy </a:t>
            </a:r>
            <a:r>
              <a:rPr lang="pl-PL" sz="2200" dirty="0" smtClean="0">
                <a:latin typeface="Times New Roman" panose="02020603050405020304" pitchFamily="18" charset="0"/>
                <a:cs typeface="Times New Roman" panose="02020603050405020304" pitchFamily="18" charset="0"/>
              </a:rPr>
              <a:t>L </a:t>
            </a:r>
            <a:r>
              <a:rPr lang="pl-PL" sz="2200" dirty="0">
                <a:latin typeface="Times New Roman" panose="02020603050405020304" pitchFamily="18" charset="0"/>
                <a:cs typeface="Times New Roman" panose="02020603050405020304" pitchFamily="18" charset="0"/>
              </a:rPr>
              <a:t>– </a:t>
            </a:r>
            <a:r>
              <a:rPr lang="pl-PL" sz="2200" dirty="0" smtClean="0">
                <a:latin typeface="Times New Roman" panose="02020603050405020304" pitchFamily="18" charset="0"/>
                <a:cs typeface="Times New Roman" panose="02020603050405020304" pitchFamily="18" charset="0"/>
              </a:rPr>
              <a:t>2,75 </a:t>
            </a:r>
            <a:r>
              <a:rPr lang="pl-PL" sz="2200" dirty="0">
                <a:latin typeface="Times New Roman" panose="02020603050405020304" pitchFamily="18" charset="0"/>
                <a:cs typeface="Times New Roman" panose="02020603050405020304" pitchFamily="18" charset="0"/>
              </a:rPr>
              <a:t>m,</a:t>
            </a:r>
          </a:p>
          <a:p>
            <a:pPr>
              <a:buFont typeface="Wingdings" panose="05000000000000000000" pitchFamily="2" charset="2"/>
              <a:buChar char="ü"/>
            </a:pPr>
            <a:r>
              <a:rPr lang="pl-PL" sz="2200" dirty="0">
                <a:latin typeface="Times New Roman" panose="02020603050405020304" pitchFamily="18" charset="0"/>
                <a:cs typeface="Times New Roman" panose="02020603050405020304" pitchFamily="18" charset="0"/>
              </a:rPr>
              <a:t>dróg klasy </a:t>
            </a:r>
            <a:r>
              <a:rPr lang="pl-PL" sz="2200" dirty="0" smtClean="0">
                <a:latin typeface="Times New Roman" panose="02020603050405020304" pitchFamily="18" charset="0"/>
                <a:cs typeface="Times New Roman" panose="02020603050405020304" pitchFamily="18" charset="0"/>
              </a:rPr>
              <a:t>D </a:t>
            </a:r>
            <a:r>
              <a:rPr lang="pl-PL" sz="2200" dirty="0">
                <a:latin typeface="Times New Roman" panose="02020603050405020304" pitchFamily="18" charset="0"/>
                <a:cs typeface="Times New Roman" panose="02020603050405020304" pitchFamily="18" charset="0"/>
              </a:rPr>
              <a:t>– </a:t>
            </a:r>
            <a:r>
              <a:rPr lang="pl-PL" sz="2200" dirty="0" smtClean="0">
                <a:latin typeface="Times New Roman" panose="02020603050405020304" pitchFamily="18" charset="0"/>
                <a:cs typeface="Times New Roman" panose="02020603050405020304" pitchFamily="18" charset="0"/>
              </a:rPr>
              <a:t>2,50 m.</a:t>
            </a:r>
          </a:p>
          <a:p>
            <a:pPr marL="0" indent="0">
              <a:buNone/>
            </a:pPr>
            <a:endParaRPr lang="pl-PL" sz="2200" dirty="0" smtClean="0">
              <a:latin typeface="Times New Roman" panose="02020603050405020304" pitchFamily="18" charset="0"/>
              <a:cs typeface="Times New Roman" panose="02020603050405020304" pitchFamily="18" charset="0"/>
            </a:endParaRPr>
          </a:p>
          <a:p>
            <a:pPr marL="0" indent="0">
              <a:buNone/>
            </a:pPr>
            <a:r>
              <a:rPr lang="pl-PL" sz="2200" dirty="0" smtClean="0">
                <a:latin typeface="Times New Roman" panose="02020603050405020304" pitchFamily="18" charset="0"/>
                <a:cs typeface="Times New Roman" panose="02020603050405020304" pitchFamily="18" charset="0"/>
              </a:rPr>
              <a:t>Dla ww. klas w terenie zabudowanym w przypadku zastosowania rozwiązań uspokajających ruch możliwe jest zwężenie pasa ruchu o 0,25. </a:t>
            </a:r>
          </a:p>
          <a:p>
            <a:pPr marL="0" indent="0">
              <a:buNone/>
            </a:pPr>
            <a:r>
              <a:rPr lang="pl-PL" sz="2200" dirty="0" smtClean="0">
                <a:latin typeface="Times New Roman" panose="02020603050405020304" pitchFamily="18" charset="0"/>
                <a:cs typeface="Times New Roman" panose="02020603050405020304" pitchFamily="18" charset="0"/>
              </a:rPr>
              <a:t>Szerokość pasa ruch dla jezdni jednopasmowej wynosi 3,50 m. Droga jednopasmowa może być wyłącznie zaprojektowane dla dróg klasy D oraz dla wyłącznie w terenie zabudowanym dla dróg klasy L i Z. </a:t>
            </a: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3128592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Pobocza utwardzone</a:t>
            </a:r>
            <a:endParaRPr lang="pl-PL" sz="2800" b="1" i="1" dirty="0"/>
          </a:p>
        </p:txBody>
      </p:sp>
      <p:sp>
        <p:nvSpPr>
          <p:cNvPr id="3" name="Symbol zastępczy zawartości 2"/>
          <p:cNvSpPr>
            <a:spLocks noGrp="1"/>
          </p:cNvSpPr>
          <p:nvPr>
            <p:ph idx="1"/>
          </p:nvPr>
        </p:nvSpPr>
        <p:spPr>
          <a:xfrm>
            <a:off x="838200" y="2181884"/>
            <a:ext cx="10515600" cy="4013185"/>
          </a:xfrm>
        </p:spPr>
        <p:txBody>
          <a:bodyPr/>
          <a:lstStyle/>
          <a:p>
            <a:pPr algn="just"/>
            <a:r>
              <a:rPr lang="pl-PL" sz="2400" dirty="0" smtClean="0">
                <a:latin typeface="Times New Roman" panose="02020603050405020304" pitchFamily="18" charset="0"/>
                <a:cs typeface="Times New Roman" panose="02020603050405020304" pitchFamily="18" charset="0"/>
              </a:rPr>
              <a:t>Zgodnie </a:t>
            </a:r>
            <a:r>
              <a:rPr lang="pl-PL" sz="2400" dirty="0">
                <a:latin typeface="Times New Roman" panose="02020603050405020304" pitchFamily="18" charset="0"/>
                <a:cs typeface="Times New Roman" panose="02020603050405020304" pitchFamily="18" charset="0"/>
              </a:rPr>
              <a:t>z § 38 ust. 1 rozporządzenia zastosowanie pobocza utwardzonego możliwe jest </a:t>
            </a:r>
            <a:r>
              <a:rPr lang="pl-PL" sz="2400" b="1" dirty="0">
                <a:latin typeface="Times New Roman" panose="02020603050405020304" pitchFamily="18" charset="0"/>
                <a:cs typeface="Times New Roman" panose="02020603050405020304" pitchFamily="18" charset="0"/>
              </a:rPr>
              <a:t>wyłącznie na drogach klasy GP, G i Z</a:t>
            </a:r>
            <a:r>
              <a:rPr lang="pl-PL" sz="2400" dirty="0">
                <a:latin typeface="Times New Roman" panose="02020603050405020304" pitchFamily="18" charset="0"/>
                <a:cs typeface="Times New Roman" panose="02020603050405020304" pitchFamily="18" charset="0"/>
              </a:rPr>
              <a:t>, w zależności od potrzeb, </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w </a:t>
            </a:r>
            <a:r>
              <a:rPr lang="pl-PL" sz="2400" dirty="0">
                <a:latin typeface="Times New Roman" panose="02020603050405020304" pitchFamily="18" charset="0"/>
                <a:cs typeface="Times New Roman" panose="02020603050405020304" pitchFamily="18" charset="0"/>
              </a:rPr>
              <a:t>tym ruchu lokalnego i pieszych. </a:t>
            </a:r>
            <a:endParaRPr lang="pl-PL" sz="2400" dirty="0" smtClean="0">
              <a:latin typeface="Times New Roman" panose="02020603050405020304" pitchFamily="18" charset="0"/>
              <a:cs typeface="Times New Roman" panose="02020603050405020304" pitchFamily="18" charset="0"/>
            </a:endParaRPr>
          </a:p>
          <a:p>
            <a:pPr marL="0" indent="0" algn="just">
              <a:buNone/>
            </a:pPr>
            <a:endParaRPr lang="pl-PL" sz="2400" dirty="0">
              <a:solidFill>
                <a:srgbClr val="FF0000"/>
              </a:solidFill>
              <a:latin typeface="Times New Roman" panose="02020603050405020304" pitchFamily="18" charset="0"/>
              <a:cs typeface="Times New Roman" panose="02020603050405020304" pitchFamily="18" charset="0"/>
            </a:endParaRPr>
          </a:p>
          <a:p>
            <a:pPr algn="just"/>
            <a:r>
              <a:rPr lang="pl-PL" sz="2400" dirty="0" smtClean="0">
                <a:latin typeface="Times New Roman" panose="02020603050405020304" pitchFamily="18" charset="0"/>
                <a:cs typeface="Times New Roman" panose="02020603050405020304" pitchFamily="18" charset="0"/>
              </a:rPr>
              <a:t>Przez </a:t>
            </a:r>
            <a:r>
              <a:rPr lang="pl-PL" sz="2400" dirty="0">
                <a:latin typeface="Times New Roman" panose="02020603050405020304" pitchFamily="18" charset="0"/>
                <a:cs typeface="Times New Roman" panose="02020603050405020304" pitchFamily="18" charset="0"/>
              </a:rPr>
              <a:t>pobocze utwardzone należy rozumieć pobocze o takiej samej konstrukcji nawierzchni jak pasy ruchu na jezdni. Nie dopuszcza się stosowania poboczy twardych wykonanych z innych materiałów, niż pasy ruchu na jezdni. Pobocza ulepszone kruszywem łamanym, spoiwem hydraulicznym i innymi wyrobami należy klasyfikować jako pobocza gruntowe.</a:t>
            </a:r>
          </a:p>
          <a:p>
            <a:endParaRPr lang="pl-PL" sz="2000" dirty="0"/>
          </a:p>
          <a:p>
            <a:pPr algn="just">
              <a:buFont typeface="Wingdings" pitchFamily="2" charset="2"/>
              <a:buChar char="Ø"/>
            </a:pPr>
            <a:endParaRPr lang="pl-PL" sz="2000" dirty="0">
              <a:latin typeface="Times New Roman" pitchFamily="18" charset="0"/>
              <a:cs typeface="Times New Roman" pitchFamily="18" charset="0"/>
            </a:endParaRP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1203746"/>
          </a:xfrm>
        </p:spPr>
        <p:txBody>
          <a:bodyPr>
            <a:normAutofit/>
          </a:bodyPr>
          <a:lstStyle/>
          <a:p>
            <a:pPr algn="ctr"/>
            <a:r>
              <a:rPr lang="pl-PL" sz="2800" b="1" i="1" dirty="0" smtClean="0"/>
              <a:t>Chodniki</a:t>
            </a:r>
            <a:endParaRPr lang="pl-PL" sz="2800" b="1" i="1" dirty="0"/>
          </a:p>
        </p:txBody>
      </p:sp>
      <p:sp>
        <p:nvSpPr>
          <p:cNvPr id="3" name="Symbol zastępczy zawartości 2"/>
          <p:cNvSpPr>
            <a:spLocks noGrp="1"/>
          </p:cNvSpPr>
          <p:nvPr>
            <p:ph idx="1"/>
          </p:nvPr>
        </p:nvSpPr>
        <p:spPr>
          <a:xfrm>
            <a:off x="838200" y="1490133"/>
            <a:ext cx="10515600" cy="5130800"/>
          </a:xfrm>
        </p:spPr>
        <p:txBody>
          <a:bodyPr>
            <a:normAutofit fontScale="77500" lnSpcReduction="20000"/>
          </a:bodyPr>
          <a:lstStyle/>
          <a:p>
            <a:pPr marL="0" indent="0">
              <a:lnSpc>
                <a:spcPct val="120000"/>
              </a:lnSpc>
              <a:buNone/>
            </a:pPr>
            <a:r>
              <a:rPr lang="pl-PL" sz="2000" dirty="0" smtClean="0">
                <a:latin typeface="Times New Roman" panose="02020603050405020304" pitchFamily="18" charset="0"/>
                <a:cs typeface="Times New Roman" panose="02020603050405020304" pitchFamily="18" charset="0"/>
              </a:rPr>
              <a:t>Zgodnie z wytycznymi dotyczącymi parametrów technicznych szerokość chodnika przy jezdni lub przy pasie postojowym nie powinna być mniejsza niż 2,0 m, a w przypadkach remontu albo przebudowy dopuszcza się miejscowe zmniejszenie szerokości chodnika do 1,25 m, jeżeli jest on przeznaczony wyłącznie dla ruchu pieszego.</a:t>
            </a:r>
          </a:p>
          <a:p>
            <a:pPr marL="0" indent="0" algn="just">
              <a:lnSpc>
                <a:spcPct val="120000"/>
              </a:lnSpc>
              <a:buNone/>
            </a:pPr>
            <a:r>
              <a:rPr lang="pl-PL" sz="2000" b="1" dirty="0" smtClean="0">
                <a:latin typeface="Times New Roman" panose="02020603050405020304" pitchFamily="18" charset="0"/>
                <a:cs typeface="Times New Roman" panose="02020603050405020304" pitchFamily="18" charset="0"/>
              </a:rPr>
              <a:t>Uwaga: Miejscowe zmniejszenie szerokości chodnika należy rozumieć w szczególności jako zmniejszenie tej szerokości w związku z punktową przeszkodą (np. drzewem) lub w związku z liniową przeszkodą o niewielkiej długości, tzn. np. na wysokości fasady domu jednorodzinnego usytuowanej na granicy pasa drogowego. Nie można traktować dopuszczenia miejscowego zawężenia jako zasady, lecz jako wyjątek od zasady. Dopuszczenie miejscowego zawężenia ma charakter szczególny, a więc nosi znamiona wyjątkowości. Jednocześnie prawodawca wskazał, że miejscowe zmniejszenie szerokości chodnika jest możliwe, jeśli spełnione są łącznie co najmniej dwie przesłanki</a:t>
            </a:r>
            <a:r>
              <a:rPr lang="pl-PL" sz="2000" dirty="0" smtClean="0">
                <a:latin typeface="Times New Roman" panose="02020603050405020304" pitchFamily="18" charset="0"/>
                <a:cs typeface="Times New Roman" panose="02020603050405020304" pitchFamily="18" charset="0"/>
              </a:rPr>
              <a:t>: </a:t>
            </a:r>
          </a:p>
          <a:p>
            <a:pPr>
              <a:lnSpc>
                <a:spcPct val="120000"/>
              </a:lnSpc>
              <a:buFontTx/>
              <a:buChar char="-"/>
            </a:pPr>
            <a:r>
              <a:rPr lang="pl-PL" sz="2000" dirty="0" smtClean="0">
                <a:latin typeface="Times New Roman" panose="02020603050405020304" pitchFamily="18" charset="0"/>
                <a:cs typeface="Times New Roman" panose="02020603050405020304" pitchFamily="18" charset="0"/>
              </a:rPr>
              <a:t>na drodze wykonywane są roboty budowlane określone jako przebudowa,</a:t>
            </a:r>
          </a:p>
          <a:p>
            <a:pPr>
              <a:lnSpc>
                <a:spcPct val="120000"/>
              </a:lnSpc>
              <a:buFontTx/>
              <a:buChar char="-"/>
            </a:pPr>
            <a:r>
              <a:rPr lang="pl-PL" sz="2000" dirty="0">
                <a:latin typeface="Times New Roman" panose="02020603050405020304" pitchFamily="18" charset="0"/>
                <a:cs typeface="Times New Roman" panose="02020603050405020304" pitchFamily="18" charset="0"/>
              </a:rPr>
              <a:t>c</a:t>
            </a:r>
            <a:r>
              <a:rPr lang="pl-PL" sz="2000" dirty="0" smtClean="0">
                <a:latin typeface="Times New Roman" panose="02020603050405020304" pitchFamily="18" charset="0"/>
                <a:cs typeface="Times New Roman" panose="02020603050405020304" pitchFamily="18" charset="0"/>
              </a:rPr>
              <a:t>hodnik przeznaczony jest wyłącznie do ruchu pieszych, tzn. nie mają miejsca przypadki, o których mowa m.in. </a:t>
            </a:r>
            <a:br>
              <a:rPr lang="pl-PL" sz="2000" dirty="0" smtClean="0">
                <a:latin typeface="Times New Roman" panose="02020603050405020304" pitchFamily="18" charset="0"/>
                <a:cs typeface="Times New Roman" panose="02020603050405020304" pitchFamily="18" charset="0"/>
              </a:rPr>
            </a:br>
            <a:r>
              <a:rPr lang="pl-PL" sz="2000" dirty="0" smtClean="0">
                <a:latin typeface="Times New Roman" panose="02020603050405020304" pitchFamily="18" charset="0"/>
                <a:cs typeface="Times New Roman" panose="02020603050405020304" pitchFamily="18" charset="0"/>
              </a:rPr>
              <a:t>w </a:t>
            </a: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44 ust. 3 </a:t>
            </a:r>
            <a:r>
              <a:rPr lang="pl-PL" sz="2000" i="1" dirty="0">
                <a:latin typeface="Times New Roman" panose="02020603050405020304" pitchFamily="18" charset="0"/>
                <a:cs typeface="Times New Roman" panose="02020603050405020304" pitchFamily="18" charset="0"/>
              </a:rPr>
              <a:t>Rozporządzenia Ministra Transportu i Gospodarki Morskiej w sprawie warunków technicznych, jakim powinny odpowiadać drogi publiczne i ich usytuowanie </a:t>
            </a:r>
            <a:endParaRPr lang="pl-PL" sz="2000" i="1" dirty="0" smtClean="0">
              <a:latin typeface="Times New Roman" panose="02020603050405020304" pitchFamily="18" charset="0"/>
              <a:cs typeface="Times New Roman" panose="02020603050405020304" pitchFamily="18" charset="0"/>
            </a:endParaRPr>
          </a:p>
          <a:p>
            <a:pPr marL="0" indent="0">
              <a:lnSpc>
                <a:spcPct val="120000"/>
              </a:lnSpc>
              <a:buNone/>
            </a:pPr>
            <a:r>
              <a:rPr lang="pl-PL" sz="2000" dirty="0" smtClean="0">
                <a:latin typeface="Times New Roman" panose="02020603050405020304" pitchFamily="18" charset="0"/>
                <a:cs typeface="Times New Roman" panose="02020603050405020304" pitchFamily="18" charset="0"/>
              </a:rPr>
              <a:t>Szerokość chodnika odsuniętego od jezdni lub szerokość samodzielnego ciągu pieszego nie powinna być mniejsza niż 1,5 m, dopuszcza się miejscowe zmniejszenie szerokości chodnika do 1,0 m, jeżeli jest on przeznaczony wyłącznie do ruchu dla pieszych.</a:t>
            </a:r>
          </a:p>
          <a:p>
            <a:pPr marL="0" indent="0">
              <a:lnSpc>
                <a:spcPct val="120000"/>
              </a:lnSpc>
              <a:buNone/>
            </a:pPr>
            <a:r>
              <a:rPr lang="pl-PL" sz="2000" b="1" dirty="0" smtClean="0">
                <a:latin typeface="Times New Roman" panose="02020603050405020304" pitchFamily="18" charset="0"/>
                <a:cs typeface="Times New Roman" panose="02020603050405020304" pitchFamily="18" charset="0"/>
              </a:rPr>
              <a:t>Uwaga: </a:t>
            </a:r>
            <a:r>
              <a:rPr lang="pl-PL" sz="2000" dirty="0" smtClean="0">
                <a:latin typeface="Times New Roman" panose="02020603050405020304" pitchFamily="18" charset="0"/>
                <a:cs typeface="Times New Roman" panose="02020603050405020304" pitchFamily="18" charset="0"/>
              </a:rPr>
              <a:t>Zakres </a:t>
            </a:r>
            <a:r>
              <a:rPr lang="pl-PL" sz="2000" dirty="0">
                <a:latin typeface="Times New Roman" panose="02020603050405020304" pitchFamily="18" charset="0"/>
                <a:cs typeface="Times New Roman" panose="02020603050405020304" pitchFamily="18" charset="0"/>
              </a:rPr>
              <a:t>stosowania poszczególnych rodzajów chodników określają przepisy zawarte w § </a:t>
            </a:r>
            <a:r>
              <a:rPr lang="pl-PL" sz="2000" dirty="0" smtClean="0">
                <a:latin typeface="Times New Roman" panose="02020603050405020304" pitchFamily="18" charset="0"/>
                <a:cs typeface="Times New Roman" panose="02020603050405020304" pitchFamily="18" charset="0"/>
              </a:rPr>
              <a:t>43-44 w/w  rozporządzenia. </a:t>
            </a:r>
            <a:r>
              <a:rPr lang="pl-PL" sz="2000" dirty="0">
                <a:latin typeface="Times New Roman" panose="02020603050405020304" pitchFamily="18" charset="0"/>
                <a:cs typeface="Times New Roman" panose="02020603050405020304" pitchFamily="18" charset="0"/>
              </a:rPr>
              <a:t>Do szerokości chodnika nie wlicza się szerokości krawężnika i obrzeża. </a:t>
            </a: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Skrzyżowania na wnioskowanym odcinku drogi </a:t>
            </a:r>
            <a:endParaRPr lang="pl-PL" sz="2800" b="1" i="1" dirty="0"/>
          </a:p>
        </p:txBody>
      </p:sp>
      <p:sp>
        <p:nvSpPr>
          <p:cNvPr id="3" name="Symbol zastępczy zawartości 2"/>
          <p:cNvSpPr>
            <a:spLocks noGrp="1"/>
          </p:cNvSpPr>
          <p:nvPr>
            <p:ph idx="1"/>
          </p:nvPr>
        </p:nvSpPr>
        <p:spPr>
          <a:xfrm>
            <a:off x="838200" y="1964601"/>
            <a:ext cx="10515600" cy="4212361"/>
          </a:xfrm>
        </p:spPr>
        <p:txBody>
          <a:bodyPr>
            <a:noAutofit/>
          </a:bodyPr>
          <a:lstStyle/>
          <a:p>
            <a:pPr algn="just">
              <a:lnSpc>
                <a:spcPct val="150000"/>
              </a:lnSpc>
            </a:pPr>
            <a:r>
              <a:rPr lang="pl-PL" sz="1800" dirty="0" smtClean="0">
                <a:latin typeface="Times New Roman" pitchFamily="18" charset="0"/>
                <a:cs typeface="Times New Roman" pitchFamily="18" charset="0"/>
              </a:rPr>
              <a:t>W </a:t>
            </a:r>
            <a:r>
              <a:rPr lang="pl-PL" sz="1800" dirty="0">
                <a:latin typeface="Times New Roman" pitchFamily="18" charset="0"/>
                <a:cs typeface="Times New Roman" pitchFamily="18" charset="0"/>
              </a:rPr>
              <a:t>ramach zadania </a:t>
            </a:r>
            <a:r>
              <a:rPr lang="pl-PL" sz="1800" dirty="0" smtClean="0">
                <a:latin typeface="Times New Roman" pitchFamily="18" charset="0"/>
                <a:cs typeface="Times New Roman" pitchFamily="18" charset="0"/>
              </a:rPr>
              <a:t>mogą być realizowane prace polegające na przebudowie, budowie ( w tym rozbudowie) lub remoncie skrzyżowań z drogami innych kategorii </a:t>
            </a:r>
          </a:p>
          <a:p>
            <a:pPr algn="just">
              <a:lnSpc>
                <a:spcPct val="150000"/>
              </a:lnSpc>
            </a:pPr>
            <a:r>
              <a:rPr lang="pl-PL" sz="1800" dirty="0" smtClean="0">
                <a:latin typeface="Times New Roman" pitchFamily="18" charset="0"/>
                <a:cs typeface="Times New Roman" pitchFamily="18" charset="0"/>
              </a:rPr>
              <a:t>Jako </a:t>
            </a:r>
            <a:r>
              <a:rPr lang="pl-PL" sz="1800" dirty="0">
                <a:latin typeface="Times New Roman" pitchFamily="18" charset="0"/>
                <a:cs typeface="Times New Roman" pitchFamily="18" charset="0"/>
              </a:rPr>
              <a:t>element tego odcinka drogi uznaje się wyłączne roboty budowlane wykonane na skrzyżowaniu do wlotu skrzyżowania znajdującego się w pasie drogi nie objętej wnioskiem.  </a:t>
            </a:r>
          </a:p>
          <a:p>
            <a:pPr algn="just">
              <a:lnSpc>
                <a:spcPct val="150000"/>
              </a:lnSpc>
            </a:pPr>
            <a:r>
              <a:rPr lang="pl-PL" sz="1800" dirty="0" smtClean="0">
                <a:latin typeface="Times New Roman" pitchFamily="18" charset="0"/>
                <a:cs typeface="Times New Roman" pitchFamily="18" charset="0"/>
              </a:rPr>
              <a:t>Ingerencji </a:t>
            </a:r>
            <a:r>
              <a:rPr lang="pl-PL" sz="1800" dirty="0">
                <a:latin typeface="Times New Roman" pitchFamily="18" charset="0"/>
                <a:cs typeface="Times New Roman" pitchFamily="18" charset="0"/>
              </a:rPr>
              <a:t>prac budowlanych w ramach zadania w sąsiednie ulice wykraczające poza wloty skrzyżowań traktowana jest jako wykonanie prac budowlanych na drodze nie objętej wnioskiem i nie może być dofinansowania w ramach </a:t>
            </a:r>
            <a:r>
              <a:rPr lang="pl-PL" sz="1800" dirty="0" smtClean="0">
                <a:latin typeface="Times New Roman" pitchFamily="18" charset="0"/>
                <a:cs typeface="Times New Roman" pitchFamily="18" charset="0"/>
              </a:rPr>
              <a:t>Programu. </a:t>
            </a:r>
          </a:p>
          <a:p>
            <a:pPr algn="just">
              <a:lnSpc>
                <a:spcPct val="150000"/>
              </a:lnSpc>
            </a:pPr>
            <a:r>
              <a:rPr lang="pl-PL" sz="1800" dirty="0" smtClean="0">
                <a:latin typeface="Times New Roman" pitchFamily="18" charset="0"/>
                <a:cs typeface="Times New Roman" pitchFamily="18" charset="0"/>
              </a:rPr>
              <a:t>Pas </a:t>
            </a:r>
            <a:r>
              <a:rPr lang="pl-PL" sz="1800" dirty="0">
                <a:latin typeface="Times New Roman" panose="02020603050405020304" pitchFamily="18" charset="0"/>
                <a:cs typeface="Times New Roman" panose="02020603050405020304" pitchFamily="18" charset="0"/>
              </a:rPr>
              <a:t>drogi o określonym, jednym numerze przedzielony skrzyżowaniem przewidzianym także do budowy/przebudowy w ramach zadania, uznawany będzie jako jeden odcinek </a:t>
            </a:r>
            <a:r>
              <a:rPr lang="pl-PL" sz="1800" dirty="0" smtClean="0">
                <a:latin typeface="Times New Roman" panose="02020603050405020304" pitchFamily="18" charset="0"/>
                <a:cs typeface="Times New Roman" panose="02020603050405020304" pitchFamily="18" charset="0"/>
              </a:rPr>
              <a:t>drogi.</a:t>
            </a: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434192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Załączniki do wniosku</a:t>
            </a:r>
            <a:endParaRPr lang="pl-PL" sz="2800" b="1" i="1" dirty="0"/>
          </a:p>
        </p:txBody>
      </p:sp>
      <p:sp>
        <p:nvSpPr>
          <p:cNvPr id="3" name="Symbol zastępczy zawartości 2"/>
          <p:cNvSpPr>
            <a:spLocks noGrp="1"/>
          </p:cNvSpPr>
          <p:nvPr>
            <p:ph idx="1"/>
          </p:nvPr>
        </p:nvSpPr>
        <p:spPr>
          <a:xfrm>
            <a:off x="810905" y="1568871"/>
            <a:ext cx="10515600" cy="4678019"/>
          </a:xfrm>
        </p:spPr>
        <p:txBody>
          <a:bodyPr>
            <a:noAutofit/>
          </a:bodyPr>
          <a:lstStyle/>
          <a:p>
            <a:pPr marL="0" indent="0" algn="just">
              <a:lnSpc>
                <a:spcPct val="100000"/>
              </a:lnSpc>
              <a:spcBef>
                <a:spcPts val="1200"/>
              </a:spcBef>
              <a:buNone/>
              <a:tabLst>
                <a:tab pos="0" algn="l"/>
              </a:tabLst>
            </a:pPr>
            <a:r>
              <a:rPr lang="pl-PL" sz="2000" dirty="0" smtClean="0">
                <a:latin typeface="Times New Roman" pitchFamily="18" charset="0"/>
                <a:cs typeface="Times New Roman" pitchFamily="18" charset="0"/>
              </a:rPr>
              <a:t>Wnioskodawca przy sporządzeniu wniosku może opierać się jedynie na dokumentach umożliwiających mu w dniu złożenia wniosku rozpoczęcie inwestycji.</a:t>
            </a:r>
          </a:p>
          <a:p>
            <a:pPr marL="0" indent="0" algn="just">
              <a:lnSpc>
                <a:spcPct val="100000"/>
              </a:lnSpc>
              <a:spcBef>
                <a:spcPts val="1200"/>
              </a:spcBef>
              <a:buNone/>
              <a:tabLst>
                <a:tab pos="0" algn="l"/>
              </a:tabLst>
            </a:pPr>
            <a:r>
              <a:rPr lang="pl-PL" sz="2000" dirty="0" smtClean="0">
                <a:latin typeface="Times New Roman" pitchFamily="18" charset="0"/>
                <a:cs typeface="Times New Roman" pitchFamily="18" charset="0"/>
              </a:rPr>
              <a:t>W związku z powyższym do wniosku wymagane jest złożenie:</a:t>
            </a:r>
          </a:p>
          <a:p>
            <a:pPr algn="just">
              <a:lnSpc>
                <a:spcPct val="100000"/>
              </a:lnSpc>
              <a:spcBef>
                <a:spcPts val="1200"/>
              </a:spcBef>
              <a:buFont typeface="Wingdings" pitchFamily="2" charset="2"/>
              <a:buChar char="Ø"/>
            </a:pPr>
            <a:r>
              <a:rPr lang="pl-PL" sz="2000" dirty="0" smtClean="0">
                <a:latin typeface="Times New Roman" pitchFamily="18" charset="0"/>
                <a:cs typeface="Times New Roman" pitchFamily="18" charset="0"/>
              </a:rPr>
              <a:t>kopii decyzji o pozwoleniu na budowę, decyzja zezwalającej na realizację inwestycji drogowej (nie wymagane jest aby dokumenty były prawomocne/ostateczne),</a:t>
            </a:r>
          </a:p>
          <a:p>
            <a:pPr algn="just">
              <a:lnSpc>
                <a:spcPct val="100000"/>
              </a:lnSpc>
              <a:spcBef>
                <a:spcPts val="1200"/>
              </a:spcBef>
              <a:buFont typeface="Wingdings" pitchFamily="2" charset="2"/>
              <a:buChar char="Ø"/>
            </a:pPr>
            <a:r>
              <a:rPr lang="pl-PL" sz="2000" dirty="0" smtClean="0">
                <a:latin typeface="Times New Roman" pitchFamily="18" charset="0"/>
                <a:cs typeface="Times New Roman" pitchFamily="18" charset="0"/>
              </a:rPr>
              <a:t> oświadczenie wnioskodawcy o braku sprzeciwu organu administracji architektoniczno – budowlanej wobec zgłoszenia inwestora o zamiarze budowy lub kopia oświadczenia organu administracji architektoniczno – budowlanej o braku sprzeciwu wobec zgłoszenia inwestora o zamiarze budowy.</a:t>
            </a:r>
          </a:p>
          <a:p>
            <a:pPr marL="0" indent="0" algn="just">
              <a:lnSpc>
                <a:spcPct val="100000"/>
              </a:lnSpc>
              <a:spcBef>
                <a:spcPts val="1200"/>
              </a:spcBef>
              <a:buNone/>
            </a:pPr>
            <a:r>
              <a:rPr lang="pl-PL" sz="2000" dirty="0" smtClean="0">
                <a:latin typeface="Times New Roman" pitchFamily="18" charset="0"/>
                <a:cs typeface="Times New Roman" pitchFamily="18" charset="0"/>
              </a:rPr>
              <a:t>Jeżeli z daty ww. dokumentów wynika, że wygasają one przed planowanym terminem rozpoczęcia inwestycji, do wniosku należy dodatkowo dołączyć dokument potwierdzający jego aktualność np. kopię dziennika budowy z danymi wpisami. </a:t>
            </a:r>
            <a:endParaRPr lang="pl-PL" sz="2000" dirty="0">
              <a:latin typeface="Times New Roman" pitchFamily="18" charset="0"/>
              <a:cs typeface="Times New Roman" pitchFamily="18" charset="0"/>
            </a:endParaRP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3167" y="365125"/>
            <a:ext cx="10515600" cy="1325563"/>
          </a:xfrm>
        </p:spPr>
        <p:txBody>
          <a:bodyPr>
            <a:normAutofit/>
          </a:bodyPr>
          <a:lstStyle/>
          <a:p>
            <a:pPr algn="ctr"/>
            <a:r>
              <a:rPr lang="pl-PL" sz="2800" b="1" i="1" dirty="0" smtClean="0"/>
              <a:t>Podmioty uprawnione do składania wniosków o dofinansowanie</a:t>
            </a:r>
            <a:endParaRPr lang="pl-PL" sz="2800" b="1" i="1" dirty="0"/>
          </a:p>
        </p:txBody>
      </p:sp>
      <p:sp>
        <p:nvSpPr>
          <p:cNvPr id="3" name="Symbol zastępczy zawartości 2"/>
          <p:cNvSpPr>
            <a:spLocks noGrp="1"/>
          </p:cNvSpPr>
          <p:nvPr>
            <p:ph idx="1"/>
          </p:nvPr>
        </p:nvSpPr>
        <p:spPr>
          <a:xfrm>
            <a:off x="838200" y="1433739"/>
            <a:ext cx="10515600" cy="4351338"/>
          </a:xfrm>
        </p:spPr>
        <p:txBody>
          <a:bodyPr>
            <a:normAutofit fontScale="77500" lnSpcReduction="20000"/>
          </a:bodyPr>
          <a:lstStyle/>
          <a:p>
            <a:pPr marL="0" indent="0" algn="ctr">
              <a:buNone/>
            </a:pPr>
            <a:endParaRPr lang="pl-PL" u="sng" dirty="0" smtClean="0"/>
          </a:p>
          <a:p>
            <a:pPr>
              <a:lnSpc>
                <a:spcPct val="160000"/>
              </a:lnSpc>
            </a:pPr>
            <a:r>
              <a:rPr lang="pl-PL" sz="2600" u="sng" dirty="0" smtClean="0">
                <a:latin typeface="Times New Roman" pitchFamily="18" charset="0"/>
                <a:cs typeface="Times New Roman" pitchFamily="18" charset="0"/>
              </a:rPr>
              <a:t>Wniosek składa ustawowy zarządca drogi</a:t>
            </a:r>
            <a:endParaRPr lang="pl-PL" sz="2600" dirty="0" smtClean="0">
              <a:latin typeface="Times New Roman" pitchFamily="18" charset="0"/>
              <a:cs typeface="Times New Roman" pitchFamily="18" charset="0"/>
            </a:endParaRPr>
          </a:p>
          <a:p>
            <a:pPr>
              <a:lnSpc>
                <a:spcPct val="160000"/>
              </a:lnSpc>
            </a:pPr>
            <a:r>
              <a:rPr lang="pl-PL" sz="2600" b="1" dirty="0" smtClean="0">
                <a:latin typeface="Times New Roman" pitchFamily="18" charset="0"/>
                <a:cs typeface="Times New Roman" pitchFamily="18" charset="0"/>
              </a:rPr>
              <a:t>Uwaga:</a:t>
            </a:r>
            <a:r>
              <a:rPr lang="pl-PL" sz="2600" dirty="0" smtClean="0">
                <a:latin typeface="Times New Roman" pitchFamily="18" charset="0"/>
                <a:cs typeface="Times New Roman" pitchFamily="18" charset="0"/>
              </a:rPr>
              <a:t> Proszę, aby wnioski nie były składane przez jednostki pomocnicze (np. miejski zarząd dróg) – taki wniosek będzie odsyłany do uzupełnienia</a:t>
            </a:r>
          </a:p>
          <a:p>
            <a:pPr>
              <a:lnSpc>
                <a:spcPct val="160000"/>
              </a:lnSpc>
            </a:pPr>
            <a:r>
              <a:rPr lang="pl-PL" sz="2600" dirty="0" smtClean="0">
                <a:latin typeface="Times New Roman" pitchFamily="18" charset="0"/>
                <a:cs typeface="Times New Roman" pitchFamily="18" charset="0"/>
              </a:rPr>
              <a:t>Proszę zwrócić uwagę na przybijane na wniosku pieczątki w polu 1 – należy zamieścić pieczątkę wójta/burmistrza/prezydenta lub starosty</a:t>
            </a:r>
          </a:p>
          <a:p>
            <a:pPr>
              <a:lnSpc>
                <a:spcPct val="160000"/>
              </a:lnSpc>
            </a:pPr>
            <a:r>
              <a:rPr lang="pl-PL" sz="2600" dirty="0" smtClean="0">
                <a:latin typeface="Times New Roman" pitchFamily="18" charset="0"/>
                <a:cs typeface="Times New Roman" pitchFamily="18" charset="0"/>
              </a:rPr>
              <a:t>W przypadku, gdy zadania na dwóch drogach </a:t>
            </a:r>
            <a:r>
              <a:rPr lang="pl-PL" sz="2600" u="sng" dirty="0" smtClean="0">
                <a:latin typeface="Times New Roman" pitchFamily="18" charset="0"/>
                <a:cs typeface="Times New Roman" pitchFamily="18" charset="0"/>
              </a:rPr>
              <a:t>różnej kategorii</a:t>
            </a:r>
            <a:r>
              <a:rPr lang="pl-PL" sz="2600" dirty="0" smtClean="0">
                <a:latin typeface="Times New Roman" pitchFamily="18" charset="0"/>
                <a:cs typeface="Times New Roman" pitchFamily="18" charset="0"/>
              </a:rPr>
              <a:t> tj. gminnej i powiatowej są powiązane ze sobą, dwaj wnioskodawcy mogą złożyć oddzielne wnioski, zaznaczając w opisie zadania, iż wnioski te tworzą spójny układ komunikacyjny (punkt 9 wniosku)</a:t>
            </a:r>
          </a:p>
          <a:p>
            <a:pPr marL="0" indent="0" algn="ctr">
              <a:buNone/>
            </a:pPr>
            <a:endParaRPr lang="pl-PL" sz="2000" dirty="0"/>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3633052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Załączniki do wniosku</a:t>
            </a:r>
            <a:endParaRPr lang="pl-PL" sz="2800" dirty="0"/>
          </a:p>
        </p:txBody>
      </p:sp>
      <p:sp>
        <p:nvSpPr>
          <p:cNvPr id="3" name="Symbol zastępczy zawartości 2"/>
          <p:cNvSpPr>
            <a:spLocks noGrp="1"/>
          </p:cNvSpPr>
          <p:nvPr>
            <p:ph idx="1"/>
          </p:nvPr>
        </p:nvSpPr>
        <p:spPr/>
        <p:txBody>
          <a:bodyPr>
            <a:normAutofit/>
          </a:bodyPr>
          <a:lstStyle/>
          <a:p>
            <a:pPr>
              <a:buNone/>
            </a:pPr>
            <a:r>
              <a:rPr lang="pl-PL" sz="2000" dirty="0" smtClean="0"/>
              <a:t>Pozostałe załączniki:</a:t>
            </a:r>
          </a:p>
          <a:p>
            <a:pPr>
              <a:buFont typeface="Wingdings" panose="05000000000000000000" pitchFamily="2" charset="2"/>
              <a:buChar char="Ø"/>
            </a:pPr>
            <a:r>
              <a:rPr lang="pl-PL" sz="2000" dirty="0" smtClean="0"/>
              <a:t>Czytelna mapa poglądowa z zaznaczonymi elementami mającymi wpływ na ocenę merytoryczną wniosku,</a:t>
            </a:r>
          </a:p>
          <a:p>
            <a:pPr>
              <a:buFont typeface="Wingdings" panose="05000000000000000000" pitchFamily="2" charset="2"/>
              <a:buChar char="Ø"/>
            </a:pPr>
            <a:r>
              <a:rPr lang="pl-PL" sz="2000" dirty="0" smtClean="0"/>
              <a:t>Kopia projektu stałej organizacji ruchu (uwaga: projekt nie musi być zatwierdzony), </a:t>
            </a:r>
          </a:p>
          <a:p>
            <a:pPr>
              <a:buFont typeface="Wingdings" panose="05000000000000000000" pitchFamily="2" charset="2"/>
              <a:buChar char="Ø"/>
            </a:pPr>
            <a:r>
              <a:rPr lang="pl-PL" sz="2000" dirty="0" smtClean="0"/>
              <a:t>Kopia projektu zagospodarowania terenu wraz z przekrojami poprzecznymi pasa drogowego </a:t>
            </a:r>
            <a:br>
              <a:rPr lang="pl-PL" sz="2000" dirty="0" smtClean="0"/>
            </a:br>
            <a:r>
              <a:rPr lang="pl-PL" sz="2000" dirty="0" smtClean="0"/>
              <a:t>w liniach rozgraniczających z wykazaniem wszystkich elementów drogi (uwaga: dotyczy przebudowy lub budowy),</a:t>
            </a:r>
          </a:p>
          <a:p>
            <a:pPr marL="271463" indent="0">
              <a:buNone/>
            </a:pPr>
            <a:r>
              <a:rPr lang="pl-PL" sz="2000" dirty="0" smtClean="0">
                <a:solidFill>
                  <a:srgbClr val="000000"/>
                </a:solidFill>
              </a:rPr>
              <a:t>Projekt zagospodarowania terenu musi zawierać wszystkie elementy określone w § 8 </a:t>
            </a:r>
            <a:r>
              <a:rPr lang="pl-PL" sz="2000" i="1" dirty="0">
                <a:solidFill>
                  <a:srgbClr val="000000"/>
                </a:solidFill>
              </a:rPr>
              <a:t>Rozporządzeniu </a:t>
            </a:r>
            <a:r>
              <a:rPr lang="pl-PL" sz="2000" i="1" dirty="0" smtClean="0">
                <a:solidFill>
                  <a:srgbClr val="000000"/>
                </a:solidFill>
              </a:rPr>
              <a:t>Ministra Transportu, Budownictwa </a:t>
            </a:r>
            <a:r>
              <a:rPr lang="pl-PL" sz="2000" i="1" dirty="0" smtClean="0"/>
              <a:t>i Gospodarki Morskiej </a:t>
            </a:r>
            <a:r>
              <a:rPr lang="pl-PL" sz="2000" i="1" dirty="0"/>
              <a:t>z dnia 25 kwietnia 2012 r. w sprawie szczegółowego zakresu i formy projektu </a:t>
            </a:r>
            <a:r>
              <a:rPr lang="pl-PL" sz="2000" i="1" dirty="0" smtClean="0"/>
              <a:t>budowlanego</a:t>
            </a:r>
            <a:endParaRPr lang="pl-PL" sz="2000" dirty="0" smtClean="0"/>
          </a:p>
          <a:p>
            <a:pPr marL="271463" indent="-271463">
              <a:buFont typeface="Wingdings" panose="05000000000000000000" pitchFamily="2" charset="2"/>
              <a:buChar char="Ø"/>
            </a:pPr>
            <a:r>
              <a:rPr lang="pl-PL" sz="2000" dirty="0" smtClean="0"/>
              <a:t>Kopia zgody na odstępstwo od przepisów techniczno – budowlanych (jeżeli inwestor taką posiada)</a:t>
            </a: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Załączniki do wniosku</a:t>
            </a:r>
            <a:endParaRPr lang="pl-PL" sz="2800" dirty="0"/>
          </a:p>
        </p:txBody>
      </p:sp>
      <p:sp>
        <p:nvSpPr>
          <p:cNvPr id="3" name="Symbol zastępczy zawartości 2"/>
          <p:cNvSpPr>
            <a:spLocks noGrp="1"/>
          </p:cNvSpPr>
          <p:nvPr>
            <p:ph idx="1"/>
          </p:nvPr>
        </p:nvSpPr>
        <p:spPr/>
        <p:txBody>
          <a:bodyPr>
            <a:normAutofit/>
          </a:bodyPr>
          <a:lstStyle/>
          <a:p>
            <a:pPr marL="0" indent="0">
              <a:buNone/>
            </a:pPr>
            <a:r>
              <a:rPr lang="pl-PL" sz="2000" dirty="0" smtClean="0">
                <a:latin typeface="Times New Roman" panose="02020603050405020304" pitchFamily="18" charset="0"/>
                <a:cs typeface="Times New Roman" panose="02020603050405020304" pitchFamily="18" charset="0"/>
              </a:rPr>
              <a:t>W przypadku, gdy wniosek </a:t>
            </a:r>
            <a:r>
              <a:rPr lang="pl-PL" sz="2000" dirty="0">
                <a:latin typeface="Times New Roman" panose="02020603050405020304" pitchFamily="18" charset="0"/>
                <a:cs typeface="Times New Roman" panose="02020603050405020304" pitchFamily="18" charset="0"/>
              </a:rPr>
              <a:t>obejmuje odcinki dróg o różnych numerach powiązanych ze </a:t>
            </a:r>
            <a:r>
              <a:rPr lang="pl-PL" sz="2000" dirty="0" smtClean="0">
                <a:latin typeface="Times New Roman" panose="02020603050405020304" pitchFamily="18" charset="0"/>
                <a:cs typeface="Times New Roman" panose="02020603050405020304" pitchFamily="18" charset="0"/>
              </a:rPr>
              <a:t>sobą</a:t>
            </a: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za pomocą odcinka drogi zbudowanego przebudowanego lub wyremontowanego w ciągu ostatnich trzech lat należy przedłożyć dokument potwierdzający jego realizację. </a:t>
            </a:r>
          </a:p>
          <a:p>
            <a:pPr marL="0" indent="0">
              <a:buNone/>
            </a:pPr>
            <a:r>
              <a:rPr lang="pl-PL" sz="2000" dirty="0" smtClean="0">
                <a:latin typeface="Times New Roman" panose="02020603050405020304" pitchFamily="18" charset="0"/>
                <a:cs typeface="Times New Roman" panose="02020603050405020304" pitchFamily="18" charset="0"/>
              </a:rPr>
              <a:t>W </a:t>
            </a:r>
            <a:r>
              <a:rPr lang="pl-PL" sz="2000" dirty="0">
                <a:latin typeface="Times New Roman" panose="02020603050405020304" pitchFamily="18" charset="0"/>
                <a:cs typeface="Times New Roman" panose="02020603050405020304" pitchFamily="18" charset="0"/>
              </a:rPr>
              <a:t>takim przypadku, jako potwierdzenie </a:t>
            </a:r>
            <a:r>
              <a:rPr lang="pl-PL" sz="2000" dirty="0" smtClean="0">
                <a:latin typeface="Times New Roman" panose="02020603050405020304" pitchFamily="18" charset="0"/>
                <a:cs typeface="Times New Roman" panose="02020603050405020304" pitchFamily="18" charset="0"/>
              </a:rPr>
              <a:t>realizacji akceptowane </a:t>
            </a:r>
            <a:r>
              <a:rPr lang="pl-PL" sz="2000" dirty="0">
                <a:latin typeface="Times New Roman" panose="02020603050405020304" pitchFamily="18" charset="0"/>
                <a:cs typeface="Times New Roman" panose="02020603050405020304" pitchFamily="18" charset="0"/>
              </a:rPr>
              <a:t>są </a:t>
            </a:r>
            <a:r>
              <a:rPr lang="pl-PL" sz="2000" dirty="0" smtClean="0">
                <a:latin typeface="Times New Roman" panose="02020603050405020304" pitchFamily="18" charset="0"/>
                <a:cs typeface="Times New Roman" panose="02020603050405020304" pitchFamily="18" charset="0"/>
              </a:rPr>
              <a:t>między innymi </a:t>
            </a:r>
            <a:r>
              <a:rPr lang="pl-PL" sz="2000" dirty="0">
                <a:latin typeface="Times New Roman" panose="02020603050405020304" pitchFamily="18" charset="0"/>
                <a:cs typeface="Times New Roman" panose="02020603050405020304" pitchFamily="18" charset="0"/>
              </a:rPr>
              <a:t>następujące dokumenty: </a:t>
            </a:r>
            <a:endParaRPr lang="pl-PL"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pl-PL" sz="2000" dirty="0" smtClean="0">
                <a:latin typeface="Times New Roman" panose="02020603050405020304" pitchFamily="18" charset="0"/>
                <a:cs typeface="Times New Roman" panose="02020603050405020304" pitchFamily="18" charset="0"/>
              </a:rPr>
              <a:t>protokół </a:t>
            </a:r>
            <a:r>
              <a:rPr lang="pl-PL" sz="2000" dirty="0">
                <a:latin typeface="Times New Roman" panose="02020603050405020304" pitchFamily="18" charset="0"/>
                <a:cs typeface="Times New Roman" panose="02020603050405020304" pitchFamily="18" charset="0"/>
              </a:rPr>
              <a:t>odbioru robót, </a:t>
            </a:r>
            <a:endParaRPr lang="pl-PL"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pl-PL" sz="2000" dirty="0" smtClean="0">
                <a:latin typeface="Times New Roman" panose="02020603050405020304" pitchFamily="18" charset="0"/>
                <a:cs typeface="Times New Roman" panose="02020603050405020304" pitchFamily="18" charset="0"/>
              </a:rPr>
              <a:t>kopia </a:t>
            </a:r>
            <a:r>
              <a:rPr lang="pl-PL" sz="2000" dirty="0">
                <a:latin typeface="Times New Roman" panose="02020603050405020304" pitchFamily="18" charset="0"/>
                <a:cs typeface="Times New Roman" panose="02020603050405020304" pitchFamily="18" charset="0"/>
              </a:rPr>
              <a:t>umowy z wykonawcą wraz z kopią protokołu przekazania placu budowy lub dziennika budowy z wpisami dokumentującymi rozpoczęcie realizacji inwestycji, </a:t>
            </a:r>
            <a:endParaRPr lang="pl-PL"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pl-PL" sz="2000" dirty="0" smtClean="0">
                <a:latin typeface="Times New Roman" panose="02020603050405020304" pitchFamily="18" charset="0"/>
                <a:cs typeface="Times New Roman" panose="02020603050405020304" pitchFamily="18" charset="0"/>
              </a:rPr>
              <a:t>informacja </a:t>
            </a:r>
            <a:r>
              <a:rPr lang="pl-PL" sz="2000" dirty="0">
                <a:latin typeface="Times New Roman" panose="02020603050405020304" pitchFamily="18" charset="0"/>
                <a:cs typeface="Times New Roman" panose="02020603050405020304" pitchFamily="18" charset="0"/>
              </a:rPr>
              <a:t>o tym, że inwestycja realizowana jest/była w ramach </a:t>
            </a:r>
            <a:r>
              <a:rPr lang="pl-PL" sz="2000" dirty="0" smtClean="0">
                <a:latin typeface="Times New Roman" panose="02020603050405020304" pitchFamily="18" charset="0"/>
                <a:cs typeface="Times New Roman" panose="02020603050405020304" pitchFamily="18" charset="0"/>
              </a:rPr>
              <a:t>poprzednich </a:t>
            </a:r>
            <a:r>
              <a:rPr lang="pl-PL" sz="2000" dirty="0">
                <a:latin typeface="Times New Roman" panose="02020603050405020304" pitchFamily="18" charset="0"/>
                <a:cs typeface="Times New Roman" panose="02020603050405020304" pitchFamily="18" charset="0"/>
              </a:rPr>
              <a:t>edycji </a:t>
            </a:r>
            <a:r>
              <a:rPr lang="pl-PL" sz="2000" i="1" dirty="0">
                <a:latin typeface="Times New Roman" panose="02020603050405020304" pitchFamily="18" charset="0"/>
                <a:cs typeface="Times New Roman" panose="02020603050405020304" pitchFamily="18" charset="0"/>
              </a:rPr>
              <a:t>Narodowego Programu Przebudowy Dróg Lokalnych</a:t>
            </a:r>
            <a:r>
              <a:rPr lang="pl-PL" sz="2000" dirty="0">
                <a:latin typeface="Times New Roman" panose="02020603050405020304" pitchFamily="18" charset="0"/>
                <a:cs typeface="Times New Roman" panose="02020603050405020304" pitchFamily="18" charset="0"/>
              </a:rPr>
              <a:t> lub </a:t>
            </a:r>
            <a:r>
              <a:rPr lang="pl-PL" sz="2000" i="1" dirty="0">
                <a:latin typeface="Times New Roman" panose="02020603050405020304" pitchFamily="18" charset="0"/>
                <a:cs typeface="Times New Roman" panose="02020603050405020304" pitchFamily="18" charset="0"/>
              </a:rPr>
              <a:t>Programu rozwoju gminnej i powiatowej infrastruktury drogowej na lata 2016-2019</a:t>
            </a:r>
            <a:r>
              <a:rPr lang="pl-PL" sz="2000" dirty="0">
                <a:latin typeface="Times New Roman" panose="02020603050405020304" pitchFamily="18" charset="0"/>
                <a:cs typeface="Times New Roman" panose="02020603050405020304" pitchFamily="18" charset="0"/>
              </a:rPr>
              <a:t> wraz ze wskazaniem daty i numeru umowy </a:t>
            </a:r>
            <a:r>
              <a:rPr lang="pl-PL" sz="2000" dirty="0" smtClean="0">
                <a:latin typeface="Times New Roman" panose="02020603050405020304" pitchFamily="18" charset="0"/>
                <a:cs typeface="Times New Roman" panose="02020603050405020304" pitchFamily="18" charset="0"/>
              </a:rPr>
              <a:t/>
            </a:r>
            <a:br>
              <a:rPr lang="pl-PL" sz="2000" dirty="0" smtClean="0">
                <a:latin typeface="Times New Roman" panose="02020603050405020304" pitchFamily="18" charset="0"/>
                <a:cs typeface="Times New Roman" panose="02020603050405020304" pitchFamily="18" charset="0"/>
              </a:rPr>
            </a:br>
            <a:r>
              <a:rPr lang="pl-PL" sz="2000" dirty="0" smtClean="0">
                <a:latin typeface="Times New Roman" panose="02020603050405020304" pitchFamily="18" charset="0"/>
                <a:cs typeface="Times New Roman" panose="02020603050405020304" pitchFamily="18" charset="0"/>
              </a:rPr>
              <a:t>o </a:t>
            </a:r>
            <a:r>
              <a:rPr lang="pl-PL" sz="2000" dirty="0">
                <a:latin typeface="Times New Roman" panose="02020603050405020304" pitchFamily="18" charset="0"/>
                <a:cs typeface="Times New Roman" panose="02020603050405020304" pitchFamily="18" charset="0"/>
              </a:rPr>
              <a:t>udzielenie dotacji na jej realizację. </a:t>
            </a:r>
            <a:endParaRPr lang="pl-PL" sz="2000" dirty="0" smtClean="0">
              <a:latin typeface="Times New Roman" panose="02020603050405020304" pitchFamily="18" charset="0"/>
              <a:cs typeface="Times New Roman" panose="02020603050405020304" pitchFamily="18" charset="0"/>
            </a:endParaRP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Załączniki do wniosku</a:t>
            </a:r>
            <a:endParaRPr lang="pl-PL" sz="2800" dirty="0"/>
          </a:p>
        </p:txBody>
      </p:sp>
      <p:sp>
        <p:nvSpPr>
          <p:cNvPr id="3" name="Symbol zastępczy zawartości 2"/>
          <p:cNvSpPr>
            <a:spLocks noGrp="1"/>
          </p:cNvSpPr>
          <p:nvPr>
            <p:ph idx="1"/>
          </p:nvPr>
        </p:nvSpPr>
        <p:spPr/>
        <p:txBody>
          <a:bodyPr>
            <a:normAutofit/>
          </a:bodyPr>
          <a:lstStyle/>
          <a:p>
            <a:pPr marL="361950" indent="-180975"/>
            <a:r>
              <a:rPr lang="pl-PL" dirty="0" smtClean="0"/>
              <a:t>Nie jest wymagane, aby załączniki do wniosku były potwierdzane za zgodność z oryginałem.</a:t>
            </a:r>
          </a:p>
          <a:p>
            <a:pPr marL="180975" indent="0">
              <a:buNone/>
            </a:pPr>
            <a:endParaRPr lang="pl-PL" dirty="0" smtClean="0"/>
          </a:p>
          <a:p>
            <a:pPr marL="357188" indent="-176213"/>
            <a:r>
              <a:rPr lang="pl-PL" dirty="0" smtClean="0"/>
              <a:t>Uwaga: w przypadku nie załączenia do wniosku wymaganych załączników wniosek zostanie </a:t>
            </a:r>
            <a:r>
              <a:rPr lang="pl-PL" dirty="0" smtClean="0">
                <a:solidFill>
                  <a:srgbClr val="FF0000"/>
                </a:solidFill>
                <a:effectLst>
                  <a:outerShdw blurRad="38100" dist="38100" dir="2700000" algn="tl">
                    <a:srgbClr val="000000">
                      <a:alpha val="43137"/>
                    </a:srgbClr>
                  </a:outerShdw>
                </a:effectLst>
              </a:rPr>
              <a:t>odrzucony z przyczyn formalnych</a:t>
            </a:r>
            <a:r>
              <a:rPr lang="pl-PL" dirty="0" smtClean="0"/>
              <a:t>.</a:t>
            </a:r>
          </a:p>
          <a:p>
            <a:pPr>
              <a:buNone/>
            </a:pPr>
            <a:endParaRPr lang="pl-PL" dirty="0" smtClean="0"/>
          </a:p>
          <a:p>
            <a:pPr marL="357188" indent="-176213"/>
            <a:r>
              <a:rPr lang="pl-PL" dirty="0" smtClean="0"/>
              <a:t>Możliwe jest uzupełnienie wniosku o brakujące dokumenty wymienione we wniosku, jednakże dokumenty muszą być z datą poprzedzającą złożenie wniosku.</a:t>
            </a:r>
            <a:endParaRPr lang="pl-PL" dirty="0"/>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1203746"/>
          </a:xfrm>
        </p:spPr>
        <p:txBody>
          <a:bodyPr>
            <a:normAutofit/>
          </a:bodyPr>
          <a:lstStyle/>
          <a:p>
            <a:pPr algn="ctr"/>
            <a:r>
              <a:rPr lang="pl-PL" sz="2800" b="1" i="1" dirty="0" smtClean="0"/>
              <a:t>Pozostałe przyczyny odrzucenia wniosku </a:t>
            </a:r>
            <a:br>
              <a:rPr lang="pl-PL" sz="2800" b="1" i="1" dirty="0" smtClean="0"/>
            </a:br>
            <a:r>
              <a:rPr lang="pl-PL" sz="2800" b="1" i="1" dirty="0" smtClean="0"/>
              <a:t>pod względem formalnym</a:t>
            </a:r>
            <a:endParaRPr lang="pl-PL" sz="2800" b="1" i="1" dirty="0"/>
          </a:p>
        </p:txBody>
      </p:sp>
      <p:sp>
        <p:nvSpPr>
          <p:cNvPr id="3" name="Symbol zastępczy zawartości 2"/>
          <p:cNvSpPr>
            <a:spLocks noGrp="1"/>
          </p:cNvSpPr>
          <p:nvPr>
            <p:ph idx="1"/>
          </p:nvPr>
        </p:nvSpPr>
        <p:spPr/>
        <p:txBody>
          <a:bodyPr>
            <a:normAutofit fontScale="62500" lnSpcReduction="20000"/>
          </a:bodyPr>
          <a:lstStyle/>
          <a:p>
            <a:pPr>
              <a:buFont typeface="Wingdings" pitchFamily="2" charset="2"/>
              <a:buChar char="ü"/>
            </a:pPr>
            <a:r>
              <a:rPr lang="pl-PL" dirty="0" smtClean="0"/>
              <a:t>Wnioskodawca nie zastosował się do wzoru wniosku określonego przez ministra właściwego ds. transportu,</a:t>
            </a:r>
          </a:p>
          <a:p>
            <a:pPr>
              <a:buFont typeface="Wingdings" pitchFamily="2" charset="2"/>
              <a:buChar char="ü"/>
            </a:pPr>
            <a:r>
              <a:rPr lang="pl-PL" dirty="0" smtClean="0"/>
              <a:t>Wnioskodawca nie zastosował się do zapisów i wytycznych zawartych w Instrukcji wypełniania wniosku o dofinansowanie zadania w ramach Programu rozwoju gminnej i powiatowej infrastruktury drogowej,</a:t>
            </a:r>
          </a:p>
          <a:p>
            <a:pPr>
              <a:buFont typeface="Wingdings" pitchFamily="2" charset="2"/>
              <a:buChar char="ü"/>
            </a:pPr>
            <a:r>
              <a:rPr lang="pl-PL" dirty="0"/>
              <a:t>Wniosek został złożony po terminie zakończenia naboru wniosków,</a:t>
            </a:r>
          </a:p>
          <a:p>
            <a:pPr>
              <a:buFont typeface="Wingdings" pitchFamily="2" charset="2"/>
              <a:buChar char="ü"/>
            </a:pPr>
            <a:r>
              <a:rPr lang="pl-PL" dirty="0" smtClean="0"/>
              <a:t>Wniosek nie zawiera wszystkich wnioskowanych danych,</a:t>
            </a:r>
          </a:p>
          <a:p>
            <a:pPr>
              <a:buFont typeface="Wingdings" pitchFamily="2" charset="2"/>
              <a:buChar char="ü"/>
            </a:pPr>
            <a:r>
              <a:rPr lang="pl-PL" dirty="0" smtClean="0"/>
              <a:t>Wnioskowane zadanie obejmuje więcej niż trzy odcinki drogi,</a:t>
            </a:r>
          </a:p>
          <a:p>
            <a:pPr>
              <a:buFont typeface="Wingdings" pitchFamily="2" charset="2"/>
              <a:buChar char="ü"/>
            </a:pPr>
            <a:r>
              <a:rPr lang="pl-PL" dirty="0" smtClean="0"/>
              <a:t>Wniosek obejmuje zarówno remont, jak również budowę/rozbudowę/przebudowę odcinków dróg,</a:t>
            </a:r>
          </a:p>
          <a:p>
            <a:pPr>
              <a:buFont typeface="Wingdings" pitchFamily="2" charset="2"/>
              <a:buChar char="ü"/>
            </a:pPr>
            <a:r>
              <a:rPr lang="pl-PL" dirty="0"/>
              <a:t>Wniosek </a:t>
            </a:r>
            <a:r>
              <a:rPr lang="pl-PL" dirty="0" smtClean="0"/>
              <a:t> dotyczy zadania obejmującego odcinki drogi niebędącej drogą publiczną,</a:t>
            </a:r>
          </a:p>
          <a:p>
            <a:pPr>
              <a:buFont typeface="Wingdings" pitchFamily="2" charset="2"/>
              <a:buChar char="ü"/>
            </a:pPr>
            <a:r>
              <a:rPr lang="pl-PL" dirty="0"/>
              <a:t>Wniosek </a:t>
            </a:r>
            <a:r>
              <a:rPr lang="pl-PL" dirty="0" smtClean="0"/>
              <a:t> dotyczy zadania złożonego przez dwóch wnioskodawców obejmującego swym zakresem dwa </a:t>
            </a:r>
            <a:br>
              <a:rPr lang="pl-PL" dirty="0" smtClean="0"/>
            </a:br>
            <a:r>
              <a:rPr lang="pl-PL" dirty="0" smtClean="0"/>
              <a:t>(lub więcej) odcinki dróg</a:t>
            </a:r>
            <a:r>
              <a:rPr lang="pl-PL" smtClean="0"/>
              <a:t>, dla </a:t>
            </a:r>
            <a:r>
              <a:rPr lang="pl-PL" dirty="0" smtClean="0"/>
              <a:t>których zarządcy są różni,</a:t>
            </a:r>
          </a:p>
          <a:p>
            <a:pPr>
              <a:buFont typeface="Wingdings" pitchFamily="2" charset="2"/>
              <a:buChar char="ü"/>
            </a:pPr>
            <a:r>
              <a:rPr lang="pl-PL" dirty="0" smtClean="0"/>
              <a:t>Wnioskowana dotacja przekracza maksymalną kwotę dotacji tzn. 3 mln zł,</a:t>
            </a:r>
          </a:p>
          <a:p>
            <a:pPr>
              <a:buFont typeface="Wingdings" pitchFamily="2" charset="2"/>
              <a:buChar char="ü"/>
            </a:pPr>
            <a:r>
              <a:rPr lang="pl-PL" dirty="0" smtClean="0"/>
              <a:t>Udział wnioskowanej dotacji w kosztach realizacji zadania przekracza 50% ,</a:t>
            </a:r>
          </a:p>
          <a:p>
            <a:pPr>
              <a:buFont typeface="Wingdings" pitchFamily="2" charset="2"/>
              <a:buChar char="ü"/>
            </a:pPr>
            <a:r>
              <a:rPr lang="pl-PL" dirty="0"/>
              <a:t>Wniosek </a:t>
            </a:r>
            <a:r>
              <a:rPr lang="pl-PL" dirty="0" smtClean="0"/>
              <a:t>nie został podpisany przez osoby upoważnione z ramienia wnioskodawcy.</a:t>
            </a:r>
          </a:p>
          <a:p>
            <a:pPr>
              <a:buFont typeface="Wingdings" pitchFamily="2" charset="2"/>
              <a:buChar char="ü"/>
            </a:pPr>
            <a:endParaRPr lang="pl-PL" dirty="0"/>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458470" y="1279212"/>
            <a:ext cx="9134424" cy="3416320"/>
          </a:xfrm>
          <a:prstGeom prst="rect">
            <a:avLst/>
          </a:prstGeom>
          <a:noFill/>
        </p:spPr>
        <p:txBody>
          <a:bodyPr wrap="none" lIns="91440" tIns="45720" rIns="91440" bIns="45720">
            <a:spAutoFit/>
          </a:bodyPr>
          <a:lstStyle/>
          <a:p>
            <a:pPr algn="ctr"/>
            <a:r>
              <a:rPr lang="pl-PL" sz="5400" b="1" dirty="0" smtClean="0">
                <a:ln w="10541" cmpd="sng">
                  <a:solidFill>
                    <a:srgbClr val="7D7D7D">
                      <a:tint val="100000"/>
                      <a:shade val="100000"/>
                      <a:satMod val="110000"/>
                    </a:srgbClr>
                  </a:solidFill>
                  <a:prstDash val="solid"/>
                </a:ln>
              </a:rPr>
              <a:t>Niniejsza prezentacja jak i inne </a:t>
            </a:r>
          </a:p>
          <a:p>
            <a:pPr algn="ctr"/>
            <a:r>
              <a:rPr lang="pl-PL" sz="5400" b="1" dirty="0" smtClean="0">
                <a:ln w="10541" cmpd="sng">
                  <a:solidFill>
                    <a:srgbClr val="7D7D7D">
                      <a:tint val="100000"/>
                      <a:shade val="100000"/>
                      <a:satMod val="110000"/>
                    </a:srgbClr>
                  </a:solidFill>
                  <a:prstDash val="solid"/>
                </a:ln>
              </a:rPr>
              <a:t>dokumenty i informacje są </a:t>
            </a:r>
          </a:p>
          <a:p>
            <a:pPr algn="ctr"/>
            <a:r>
              <a:rPr lang="pl-PL" sz="5400" b="1" dirty="0" smtClean="0">
                <a:ln w="10541" cmpd="sng">
                  <a:solidFill>
                    <a:srgbClr val="7D7D7D">
                      <a:tint val="100000"/>
                      <a:shade val="100000"/>
                      <a:satMod val="110000"/>
                    </a:srgbClr>
                  </a:solidFill>
                  <a:prstDash val="solid"/>
                </a:ln>
              </a:rPr>
              <a:t>dostępne pod adresem</a:t>
            </a:r>
          </a:p>
          <a:p>
            <a:pPr algn="ctr"/>
            <a:r>
              <a:rPr lang="pl-PL" sz="5400" b="1" u="sng" dirty="0" smtClean="0">
                <a:ln w="10541" cmpd="sng">
                  <a:solidFill>
                    <a:srgbClr val="7D7D7D">
                      <a:tint val="100000"/>
                      <a:shade val="100000"/>
                      <a:satMod val="110000"/>
                    </a:srgbClr>
                  </a:solidFill>
                  <a:prstDash val="solid"/>
                </a:ln>
              </a:rPr>
              <a:t>www.d</a:t>
            </a:r>
            <a:r>
              <a:rPr lang="pl-PL" sz="5400" b="1" u="sng" cap="none" spc="0" dirty="0" smtClean="0">
                <a:ln w="10541" cmpd="sng">
                  <a:solidFill>
                    <a:srgbClr val="7D7D7D">
                      <a:tint val="100000"/>
                      <a:shade val="100000"/>
                      <a:satMod val="110000"/>
                    </a:srgbClr>
                  </a:solidFill>
                  <a:prstDash val="solid"/>
                </a:ln>
                <a:effectLst/>
              </a:rPr>
              <a:t>rogi.kielce.uw.gov.pl </a:t>
            </a:r>
            <a:endParaRPr lang="pl-PL" sz="5400" b="1" u="sng" cap="none" spc="0" dirty="0">
              <a:ln w="10541" cmpd="sng">
                <a:solidFill>
                  <a:srgbClr val="7D7D7D">
                    <a:tint val="100000"/>
                    <a:shade val="100000"/>
                    <a:satMod val="110000"/>
                  </a:srgbClr>
                </a:solidFill>
                <a:prstDash val="solid"/>
              </a:ln>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Dofinansowanie zadań</a:t>
            </a:r>
            <a:endParaRPr lang="pl-PL" sz="2800" b="1" i="1" dirty="0"/>
          </a:p>
        </p:txBody>
      </p:sp>
      <p:sp>
        <p:nvSpPr>
          <p:cNvPr id="3" name="Symbol zastępczy zawartości 2"/>
          <p:cNvSpPr>
            <a:spLocks noGrp="1"/>
          </p:cNvSpPr>
          <p:nvPr>
            <p:ph idx="1"/>
          </p:nvPr>
        </p:nvSpPr>
        <p:spPr>
          <a:xfrm>
            <a:off x="930225" y="1734995"/>
            <a:ext cx="10515600" cy="4590793"/>
          </a:xfrm>
        </p:spPr>
        <p:txBody>
          <a:bodyPr>
            <a:normAutofit fontScale="92500" lnSpcReduction="20000"/>
          </a:bodyPr>
          <a:lstStyle/>
          <a:p>
            <a:pPr marL="0" indent="0">
              <a:lnSpc>
                <a:spcPct val="150000"/>
              </a:lnSpc>
            </a:pPr>
            <a:r>
              <a:rPr lang="pl-PL" sz="2000" dirty="0" smtClean="0">
                <a:latin typeface="Times New Roman" pitchFamily="18" charset="0"/>
                <a:cs typeface="Times New Roman" pitchFamily="18" charset="0"/>
              </a:rPr>
              <a:t> </a:t>
            </a:r>
            <a:r>
              <a:rPr lang="pl-PL" sz="2100" dirty="0" smtClean="0">
                <a:latin typeface="Times New Roman" pitchFamily="18" charset="0"/>
                <a:cs typeface="Times New Roman" pitchFamily="18" charset="0"/>
              </a:rPr>
              <a:t>Dopuszcza się składanie </a:t>
            </a:r>
            <a:r>
              <a:rPr lang="pl-PL" sz="2100" u="sng" dirty="0" smtClean="0">
                <a:latin typeface="Times New Roman" pitchFamily="18" charset="0"/>
                <a:cs typeface="Times New Roman" pitchFamily="18" charset="0"/>
              </a:rPr>
              <a:t>dowolnej ilości</a:t>
            </a:r>
            <a:r>
              <a:rPr lang="pl-PL" sz="2100" dirty="0" smtClean="0">
                <a:latin typeface="Times New Roman" pitchFamily="18" charset="0"/>
                <a:cs typeface="Times New Roman" pitchFamily="18" charset="0"/>
              </a:rPr>
              <a:t> wniosków o dofinansowanie</a:t>
            </a:r>
          </a:p>
          <a:p>
            <a:pPr marL="90488" indent="-90488">
              <a:lnSpc>
                <a:spcPct val="150000"/>
              </a:lnSpc>
            </a:pPr>
            <a:r>
              <a:rPr lang="pl-PL" sz="2100" dirty="0" smtClean="0">
                <a:latin typeface="Times New Roman" pitchFamily="18" charset="0"/>
                <a:cs typeface="Times New Roman" pitchFamily="18" charset="0"/>
              </a:rPr>
              <a:t> W przypadku, gdy powiat ziemski złoży więcej niż dwa wnioski, a gmina lub miasto na prawach powiatu więcej niż jeden wniosek, podmioty te (przed oceną merytoryczną) zostaną </a:t>
            </a:r>
            <a:r>
              <a:rPr lang="pl-PL" sz="2100" b="1" dirty="0" smtClean="0">
                <a:latin typeface="Times New Roman" pitchFamily="18" charset="0"/>
                <a:cs typeface="Times New Roman" pitchFamily="18" charset="0"/>
              </a:rPr>
              <a:t>wezwane do wskazania zadań priorytetowych</a:t>
            </a:r>
            <a:r>
              <a:rPr lang="pl-PL" sz="2100" dirty="0" smtClean="0">
                <a:latin typeface="Times New Roman" pitchFamily="18" charset="0"/>
                <a:cs typeface="Times New Roman" pitchFamily="18" charset="0"/>
              </a:rPr>
              <a:t> do dofinansowania (powiaty ziemskie 2 zadania, gminy lub miasta na prawach powiatu 1 zadanie)</a:t>
            </a:r>
          </a:p>
          <a:p>
            <a:pPr marL="90488" indent="-90488">
              <a:lnSpc>
                <a:spcPct val="150000"/>
              </a:lnSpc>
            </a:pPr>
            <a:r>
              <a:rPr lang="pl-PL" sz="2100" dirty="0" smtClean="0">
                <a:latin typeface="Times New Roman" pitchFamily="18" charset="0"/>
                <a:cs typeface="Times New Roman" pitchFamily="18" charset="0"/>
              </a:rPr>
              <a:t> W przypadku nie </a:t>
            </a:r>
            <a:r>
              <a:rPr lang="pl-PL" sz="2100" dirty="0">
                <a:latin typeface="Times New Roman" pitchFamily="18" charset="0"/>
                <a:cs typeface="Times New Roman" pitchFamily="18" charset="0"/>
              </a:rPr>
              <a:t>wskazania w wyznaczonym terminie </a:t>
            </a:r>
            <a:r>
              <a:rPr lang="pl-PL" sz="2100" dirty="0" smtClean="0">
                <a:latin typeface="Times New Roman" pitchFamily="18" charset="0"/>
                <a:cs typeface="Times New Roman" pitchFamily="18" charset="0"/>
              </a:rPr>
              <a:t>zadania/zadań priorytetowych wszystkie złożone </a:t>
            </a:r>
            <a:r>
              <a:rPr lang="pl-PL" sz="2100" b="1" dirty="0" smtClean="0">
                <a:latin typeface="Times New Roman" pitchFamily="18" charset="0"/>
                <a:cs typeface="Times New Roman" pitchFamily="18" charset="0"/>
              </a:rPr>
              <a:t>wnioski pozostaną bez rozpatrzenia!!!</a:t>
            </a:r>
          </a:p>
          <a:p>
            <a:pPr marL="90488" indent="-90488">
              <a:lnSpc>
                <a:spcPct val="150000"/>
              </a:lnSpc>
            </a:pPr>
            <a:r>
              <a:rPr lang="pl-PL" sz="2100" dirty="0" smtClean="0">
                <a:latin typeface="Times New Roman" pitchFamily="18" charset="0"/>
                <a:cs typeface="Times New Roman" pitchFamily="18" charset="0"/>
              </a:rPr>
              <a:t> Wskazane zadania będą traktowane jak zadania limitowe, pozostałe zadania jako pozalimitowe (znajdą się na liście rezerwowej)</a:t>
            </a:r>
          </a:p>
          <a:p>
            <a:pPr marL="0" indent="0">
              <a:lnSpc>
                <a:spcPct val="150000"/>
              </a:lnSpc>
            </a:pPr>
            <a:r>
              <a:rPr lang="pl-PL" sz="2100" dirty="0" smtClean="0">
                <a:latin typeface="Times New Roman" pitchFamily="18" charset="0"/>
                <a:cs typeface="Times New Roman" pitchFamily="18" charset="0"/>
              </a:rPr>
              <a:t> Proszę o składanie każdego wniosku oddzielnie tzn. z odrębnym pismem przewodnim</a:t>
            </a:r>
          </a:p>
        </p:txBody>
      </p:sp>
      <p:pic>
        <p:nvPicPr>
          <p:cNvPr id="5"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517151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083429"/>
          </a:xfrm>
        </p:spPr>
        <p:txBody>
          <a:bodyPr>
            <a:normAutofit/>
          </a:bodyPr>
          <a:lstStyle/>
          <a:p>
            <a:pPr algn="ctr"/>
            <a:r>
              <a:rPr lang="pl-PL" sz="2800" b="1" i="1" dirty="0" smtClean="0"/>
              <a:t>Zakres przedmiotowy programu</a:t>
            </a:r>
            <a:endParaRPr lang="pl-PL" sz="2800" b="1" i="1" dirty="0"/>
          </a:p>
        </p:txBody>
      </p:sp>
      <p:sp>
        <p:nvSpPr>
          <p:cNvPr id="3" name="Symbol zastępczy zawartości 2"/>
          <p:cNvSpPr>
            <a:spLocks noGrp="1"/>
          </p:cNvSpPr>
          <p:nvPr>
            <p:ph idx="1"/>
          </p:nvPr>
        </p:nvSpPr>
        <p:spPr>
          <a:xfrm>
            <a:off x="838200" y="1568871"/>
            <a:ext cx="10515600" cy="4886249"/>
          </a:xfrm>
        </p:spPr>
        <p:txBody>
          <a:bodyPr>
            <a:normAutofit fontScale="77500" lnSpcReduction="20000"/>
          </a:bodyPr>
          <a:lstStyle/>
          <a:p>
            <a:pPr marL="180975" indent="-180975">
              <a:lnSpc>
                <a:spcPct val="160000"/>
              </a:lnSpc>
            </a:pPr>
            <a:r>
              <a:rPr lang="pl-PL" sz="2000" dirty="0" smtClean="0">
                <a:latin typeface="Times New Roman" pitchFamily="18" charset="0"/>
                <a:cs typeface="Times New Roman" pitchFamily="18" charset="0"/>
              </a:rPr>
              <a:t>W ramach programu realizowane mogą być wyłącznie zadania na drogach publicznych zaliczonych do kategorii dróg powiatowych lub dróg gminnych zgodnie z przepisami ustawy z dnia 21 marca 1985 r. o drogach publicznych.</a:t>
            </a:r>
            <a:endParaRPr lang="pl-PL" sz="2000" dirty="0">
              <a:latin typeface="Times New Roman" pitchFamily="18" charset="0"/>
              <a:cs typeface="Times New Roman" pitchFamily="18" charset="0"/>
            </a:endParaRPr>
          </a:p>
          <a:p>
            <a:pPr marL="180975" indent="-180975">
              <a:lnSpc>
                <a:spcPct val="160000"/>
              </a:lnSpc>
            </a:pPr>
            <a:r>
              <a:rPr lang="pl-PL" sz="2000" dirty="0" smtClean="0">
                <a:latin typeface="Times New Roman" pitchFamily="18" charset="0"/>
                <a:cs typeface="Times New Roman" pitchFamily="18" charset="0"/>
              </a:rPr>
              <a:t>Wyjątek stanowi zadanie realizowane na drodze wewnętrznej, którego celem jest osiągnięcie parametrów drogi publicznej. </a:t>
            </a:r>
            <a:r>
              <a:rPr lang="pl-PL" sz="2000" b="1" dirty="0" smtClean="0">
                <a:latin typeface="Times New Roman" pitchFamily="18" charset="0"/>
                <a:cs typeface="Times New Roman" pitchFamily="18" charset="0"/>
              </a:rPr>
              <a:t>W tym przypadku inwestor niezwłocznie po zakończeniu zadania musi zakwalifikować drogę do dróg publicznych.</a:t>
            </a:r>
            <a:endParaRPr lang="pl-PL" sz="2000" b="1" dirty="0">
              <a:latin typeface="Times New Roman" pitchFamily="18" charset="0"/>
              <a:cs typeface="Times New Roman" pitchFamily="18" charset="0"/>
            </a:endParaRPr>
          </a:p>
          <a:p>
            <a:pPr marL="180975" indent="-180975">
              <a:lnSpc>
                <a:spcPct val="160000"/>
              </a:lnSpc>
            </a:pPr>
            <a:r>
              <a:rPr lang="pl-PL" sz="2000" dirty="0" smtClean="0">
                <a:latin typeface="Times New Roman" pitchFamily="18" charset="0"/>
                <a:cs typeface="Times New Roman" pitchFamily="18" charset="0"/>
              </a:rPr>
              <a:t>W ramach jednego zadania </a:t>
            </a:r>
            <a:r>
              <a:rPr lang="pl-PL" sz="2000" dirty="0">
                <a:latin typeface="Times New Roman" pitchFamily="18" charset="0"/>
                <a:cs typeface="Times New Roman" pitchFamily="18" charset="0"/>
              </a:rPr>
              <a:t>mogą być zgłoszone maksymalnie trzy odcinki </a:t>
            </a:r>
            <a:r>
              <a:rPr lang="pl-PL" sz="2000" dirty="0" smtClean="0">
                <a:latin typeface="Times New Roman" pitchFamily="18" charset="0"/>
                <a:cs typeface="Times New Roman" pitchFamily="18" charset="0"/>
              </a:rPr>
              <a:t>drogi/dróg, na których przewiduje </a:t>
            </a:r>
            <a:r>
              <a:rPr lang="pl-PL" sz="2000" dirty="0">
                <a:latin typeface="Times New Roman" panose="02020603050405020304" pitchFamily="18" charset="0"/>
                <a:cs typeface="Times New Roman" panose="02020603050405020304" pitchFamily="18" charset="0"/>
              </a:rPr>
              <a:t>się </a:t>
            </a:r>
            <a:r>
              <a:rPr lang="pl-PL" sz="2000" dirty="0" smtClean="0">
                <a:latin typeface="Times New Roman" panose="02020603050405020304" pitchFamily="18" charset="0"/>
                <a:cs typeface="Times New Roman" panose="02020603050405020304" pitchFamily="18" charset="0"/>
              </a:rPr>
              <a:t>prowadzenie </a:t>
            </a:r>
            <a:r>
              <a:rPr lang="pl-PL" sz="2000" dirty="0">
                <a:latin typeface="Times New Roman" panose="02020603050405020304" pitchFamily="18" charset="0"/>
                <a:cs typeface="Times New Roman" panose="02020603050405020304" pitchFamily="18" charset="0"/>
              </a:rPr>
              <a:t>robót </a:t>
            </a:r>
            <a:r>
              <a:rPr lang="pl-PL" sz="2000" dirty="0" smtClean="0">
                <a:latin typeface="Times New Roman" panose="02020603050405020304" pitchFamily="18" charset="0"/>
                <a:cs typeface="Times New Roman" panose="02020603050405020304" pitchFamily="18" charset="0"/>
              </a:rPr>
              <a:t>budowlanych.</a:t>
            </a:r>
          </a:p>
          <a:p>
            <a:pPr marL="180975" indent="90488">
              <a:lnSpc>
                <a:spcPct val="160000"/>
              </a:lnSpc>
              <a:buNone/>
            </a:pPr>
            <a:r>
              <a:rPr lang="pl-PL" sz="2000" u="sng" dirty="0" smtClean="0">
                <a:latin typeface="Times New Roman" pitchFamily="18" charset="0"/>
                <a:cs typeface="Times New Roman" pitchFamily="18" charset="0"/>
              </a:rPr>
              <a:t>Przykład: </a:t>
            </a:r>
          </a:p>
          <a:p>
            <a:pPr marL="180975" indent="0">
              <a:lnSpc>
                <a:spcPct val="160000"/>
              </a:lnSpc>
              <a:buNone/>
            </a:pPr>
            <a:r>
              <a:rPr lang="pl-PL" sz="2000" dirty="0" smtClean="0">
                <a:latin typeface="Times New Roman" pitchFamily="18" charset="0"/>
                <a:cs typeface="Times New Roman" pitchFamily="18" charset="0"/>
              </a:rPr>
              <a:t>Jedno zadanie może obejmować nie więcej niż trzy drogi o różnych numerach. W takiej sytuacji na </a:t>
            </a:r>
            <a:r>
              <a:rPr lang="pl-PL" sz="2000" dirty="0">
                <a:latin typeface="Times New Roman" pitchFamily="18" charset="0"/>
                <a:cs typeface="Times New Roman" pitchFamily="18" charset="0"/>
              </a:rPr>
              <a:t>każdej z tych dróg może być zrealizowany nie więcej niż jeden odcinek. </a:t>
            </a:r>
            <a:r>
              <a:rPr lang="pl-PL" sz="2000" b="1" dirty="0" smtClean="0">
                <a:latin typeface="Times New Roman" pitchFamily="18" charset="0"/>
                <a:cs typeface="Times New Roman" pitchFamily="18" charset="0"/>
              </a:rPr>
              <a:t>Jednocześnie </a:t>
            </a:r>
            <a:r>
              <a:rPr lang="pl-PL" sz="2000" b="1" dirty="0">
                <a:latin typeface="Times New Roman" pitchFamily="18" charset="0"/>
                <a:cs typeface="Times New Roman" pitchFamily="18" charset="0"/>
              </a:rPr>
              <a:t>każdy </a:t>
            </a:r>
            <a:r>
              <a:rPr lang="pl-PL" sz="2000" b="1" dirty="0" smtClean="0">
                <a:latin typeface="Times New Roman" pitchFamily="18" charset="0"/>
                <a:cs typeface="Times New Roman" pitchFamily="18" charset="0"/>
              </a:rPr>
              <a:t>odcinek drogi musi być powiązany z innym odcinkiem zgłoszonym w ramach zadania.</a:t>
            </a:r>
            <a:r>
              <a:rPr lang="pl-PL" sz="2000" dirty="0" smtClean="0">
                <a:solidFill>
                  <a:srgbClr val="FF0000"/>
                </a:solidFill>
                <a:latin typeface="Times New Roman" pitchFamily="18" charset="0"/>
                <a:cs typeface="Times New Roman" pitchFamily="18" charset="0"/>
              </a:rPr>
              <a:t> </a:t>
            </a:r>
          </a:p>
          <a:p>
            <a:pPr marL="180975" indent="0">
              <a:lnSpc>
                <a:spcPct val="160000"/>
              </a:lnSpc>
              <a:buNone/>
            </a:pPr>
            <a:r>
              <a:rPr lang="pl-PL" sz="2000" dirty="0" smtClean="0">
                <a:latin typeface="Times New Roman" pitchFamily="18" charset="0"/>
                <a:cs typeface="Times New Roman" pitchFamily="18" charset="0"/>
              </a:rPr>
              <a:t>Jeśli będzie składany wniosek na jedną drogę, należy pamiętać, że dopuszcza się nie więcej niż trzy odcinki w ciągu takiej drogi (o jednym numerze).</a:t>
            </a:r>
            <a:endParaRPr lang="pl-PL" sz="2000" dirty="0" smtClean="0"/>
          </a:p>
        </p:txBody>
      </p:sp>
      <p:pic>
        <p:nvPicPr>
          <p:cNvPr id="5"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3418735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93687" y="387278"/>
            <a:ext cx="10515600" cy="1203746"/>
          </a:xfrm>
        </p:spPr>
        <p:txBody>
          <a:bodyPr>
            <a:normAutofit/>
          </a:bodyPr>
          <a:lstStyle/>
          <a:p>
            <a:pPr algn="ctr"/>
            <a:r>
              <a:rPr lang="pl-PL" sz="2800" b="1" i="1" dirty="0" smtClean="0"/>
              <a:t>Jedno zadanie – maksymalnie 3 odcinki drogi/dróg, </a:t>
            </a:r>
            <a:br>
              <a:rPr lang="pl-PL" sz="2800" b="1" i="1" dirty="0" smtClean="0"/>
            </a:br>
            <a:r>
              <a:rPr lang="pl-PL" sz="2800" b="1" i="1" dirty="0" smtClean="0"/>
              <a:t>spełniające następujące warunki:</a:t>
            </a:r>
            <a:endParaRPr lang="pl-PL" sz="2800" b="1" i="1" dirty="0"/>
          </a:p>
        </p:txBody>
      </p:sp>
      <p:sp>
        <p:nvSpPr>
          <p:cNvPr id="3" name="Symbol zastępczy zawartości 2"/>
          <p:cNvSpPr>
            <a:spLocks noGrp="1"/>
          </p:cNvSpPr>
          <p:nvPr>
            <p:ph idx="1"/>
          </p:nvPr>
        </p:nvSpPr>
        <p:spPr>
          <a:xfrm>
            <a:off x="838200" y="1568871"/>
            <a:ext cx="10515600" cy="4741394"/>
          </a:xfrm>
        </p:spPr>
        <p:txBody>
          <a:bodyPr>
            <a:noAutofit/>
          </a:bodyPr>
          <a:lstStyle/>
          <a:p>
            <a:pPr lvl="0">
              <a:lnSpc>
                <a:spcPct val="150000"/>
              </a:lnSpc>
            </a:pPr>
            <a:r>
              <a:rPr lang="pl-PL" sz="2000" dirty="0">
                <a:latin typeface="Times New Roman" panose="02020603050405020304" pitchFamily="18" charset="0"/>
                <a:cs typeface="Times New Roman" panose="02020603050405020304" pitchFamily="18" charset="0"/>
              </a:rPr>
              <a:t>przewiduje się na nich prowadzenie robót budowlanych,</a:t>
            </a:r>
          </a:p>
          <a:p>
            <a:pPr lvl="0">
              <a:lnSpc>
                <a:spcPct val="150000"/>
              </a:lnSpc>
            </a:pPr>
            <a:r>
              <a:rPr lang="pl-PL" sz="2000" dirty="0">
                <a:latin typeface="Times New Roman" panose="02020603050405020304" pitchFamily="18" charset="0"/>
                <a:cs typeface="Times New Roman" panose="02020603050405020304" pitchFamily="18" charset="0"/>
              </a:rPr>
              <a:t>pojedynczy odcinek ma charakter ciągły (nieprzerwany) oraz jest jednorodny pod względem parametrów funkcjonalnych i technicznych,</a:t>
            </a:r>
          </a:p>
          <a:p>
            <a:pPr lvl="0">
              <a:lnSpc>
                <a:spcPct val="150000"/>
              </a:lnSpc>
            </a:pPr>
            <a:r>
              <a:rPr lang="pl-PL" sz="2000" dirty="0">
                <a:latin typeface="Times New Roman" panose="02020603050405020304" pitchFamily="18" charset="0"/>
                <a:cs typeface="Times New Roman" panose="02020603050405020304" pitchFamily="18" charset="0"/>
              </a:rPr>
              <a:t>w ramach jednego odcinka szerokość pasa/pasów ruchu jest taka sama,</a:t>
            </a:r>
          </a:p>
          <a:p>
            <a:pPr lvl="0">
              <a:lnSpc>
                <a:spcPct val="150000"/>
              </a:lnSpc>
            </a:pPr>
            <a:r>
              <a:rPr lang="pl-PL" sz="2000" dirty="0">
                <a:latin typeface="Times New Roman" panose="02020603050405020304" pitchFamily="18" charset="0"/>
                <a:cs typeface="Times New Roman" panose="02020603050405020304" pitchFamily="18" charset="0"/>
              </a:rPr>
              <a:t>jeden odcinek obejmuje drogę publiczną o jednym numerze, przy czym dopuszcza się wydzielenie na drodze publicznej o jednym numerze dwóch lub trzech odcinków,</a:t>
            </a:r>
          </a:p>
          <a:p>
            <a:pPr lvl="0">
              <a:lnSpc>
                <a:spcPct val="150000"/>
              </a:lnSpc>
            </a:pPr>
            <a:r>
              <a:rPr lang="pl-PL" sz="2000" dirty="0">
                <a:latin typeface="Times New Roman" panose="02020603050405020304" pitchFamily="18" charset="0"/>
                <a:cs typeface="Times New Roman" panose="02020603050405020304" pitchFamily="18" charset="0"/>
              </a:rPr>
              <a:t>każdy odcinek może posiadać inną klasę, o której mowa w § 4 </a:t>
            </a:r>
            <a:r>
              <a:rPr lang="pl-PL" sz="2000" i="1" dirty="0">
                <a:latin typeface="Times New Roman" panose="02020603050405020304" pitchFamily="18" charset="0"/>
                <a:cs typeface="Times New Roman" panose="02020603050405020304" pitchFamily="18" charset="0"/>
              </a:rPr>
              <a:t>R</a:t>
            </a:r>
            <a:r>
              <a:rPr lang="pl-PL" sz="2000" i="1" dirty="0" smtClean="0">
                <a:latin typeface="Times New Roman" panose="02020603050405020304" pitchFamily="18" charset="0"/>
                <a:cs typeface="Times New Roman" panose="02020603050405020304" pitchFamily="18" charset="0"/>
              </a:rPr>
              <a:t>ozporządzenia </a:t>
            </a:r>
            <a:r>
              <a:rPr lang="pl-PL" sz="2000" i="1" dirty="0">
                <a:latin typeface="Times New Roman" panose="02020603050405020304" pitchFamily="18" charset="0"/>
                <a:cs typeface="Times New Roman" panose="02020603050405020304" pitchFamily="18" charset="0"/>
              </a:rPr>
              <a:t>Ministra Transportu i Gospodarki Morskiej w sprawie warunków technicznych, jakim powinny odpowiadać drogi publiczne i ich </a:t>
            </a:r>
            <a:r>
              <a:rPr lang="pl-PL" sz="2000" i="1" dirty="0" smtClean="0">
                <a:latin typeface="Times New Roman" panose="02020603050405020304" pitchFamily="18" charset="0"/>
                <a:cs typeface="Times New Roman" panose="02020603050405020304" pitchFamily="18" charset="0"/>
              </a:rPr>
              <a:t>usytuowanie</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właściwą dla danej kategorii drogi,</a:t>
            </a: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76851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37966"/>
            <a:ext cx="10511827" cy="1230906"/>
          </a:xfrm>
        </p:spPr>
        <p:txBody>
          <a:bodyPr>
            <a:normAutofit/>
          </a:bodyPr>
          <a:lstStyle/>
          <a:p>
            <a:pPr algn="ctr"/>
            <a:r>
              <a:rPr lang="pl-PL" sz="2800" b="1" i="1" dirty="0" smtClean="0"/>
              <a:t>Pozostałe warunki:</a:t>
            </a:r>
            <a:endParaRPr lang="pl-PL" sz="2800" b="1" i="1" dirty="0"/>
          </a:p>
        </p:txBody>
      </p:sp>
      <p:sp>
        <p:nvSpPr>
          <p:cNvPr id="3" name="Symbol zastępczy zawartości 2"/>
          <p:cNvSpPr>
            <a:spLocks noGrp="1"/>
          </p:cNvSpPr>
          <p:nvPr>
            <p:ph idx="1"/>
          </p:nvPr>
        </p:nvSpPr>
        <p:spPr/>
        <p:txBody>
          <a:bodyPr>
            <a:normAutofit fontScale="92500" lnSpcReduction="10000"/>
          </a:bodyPr>
          <a:lstStyle/>
          <a:p>
            <a:pPr lvl="0">
              <a:lnSpc>
                <a:spcPct val="150000"/>
              </a:lnSpc>
            </a:pPr>
            <a:r>
              <a:rPr lang="pl-PL" sz="2000" dirty="0">
                <a:latin typeface="Times New Roman" panose="02020603050405020304" pitchFamily="18" charset="0"/>
                <a:cs typeface="Times New Roman" panose="02020603050405020304" pitchFamily="18" charset="0"/>
              </a:rPr>
              <a:t>w przypadku dróg o różnych </a:t>
            </a:r>
            <a:r>
              <a:rPr lang="pl-PL" sz="2000" dirty="0" smtClean="0">
                <a:latin typeface="Times New Roman" panose="02020603050405020304" pitchFamily="18" charset="0"/>
                <a:cs typeface="Times New Roman" panose="02020603050405020304" pitchFamily="18" charset="0"/>
              </a:rPr>
              <a:t>numerach, </a:t>
            </a:r>
            <a:r>
              <a:rPr lang="pl-PL" sz="2000" dirty="0">
                <a:latin typeface="Times New Roman" panose="02020603050405020304" pitchFamily="18" charset="0"/>
                <a:cs typeface="Times New Roman" panose="02020603050405020304" pitchFamily="18" charset="0"/>
              </a:rPr>
              <a:t>każdy odcinek drogi jest powiązany z innym odcinkiem zgłoszonym w ramach zadania w jeden z następujących sposobów:</a:t>
            </a:r>
          </a:p>
          <a:p>
            <a:pPr marL="442913" lvl="0" indent="-171450">
              <a:lnSpc>
                <a:spcPct val="150000"/>
              </a:lnSpc>
              <a:buFont typeface="Wingdings" panose="05000000000000000000" pitchFamily="2" charset="2"/>
              <a:buChar char="Ø"/>
            </a:pPr>
            <a:r>
              <a:rPr lang="pl-PL" sz="2000" dirty="0" smtClean="0">
                <a:latin typeface="Times New Roman" panose="02020603050405020304" pitchFamily="18" charset="0"/>
                <a:cs typeface="Times New Roman" panose="02020603050405020304" pitchFamily="18" charset="0"/>
              </a:rPr>
              <a:t> dwa </a:t>
            </a:r>
            <a:r>
              <a:rPr lang="pl-PL" sz="2000" dirty="0">
                <a:latin typeface="Times New Roman" panose="02020603050405020304" pitchFamily="18" charset="0"/>
                <a:cs typeface="Times New Roman" panose="02020603050405020304" pitchFamily="18" charset="0"/>
              </a:rPr>
              <a:t>różne odcinki mają jeden punkt wspólny, łączący ich początek i koniec, dwa końce lub dwa początki, zgodnie z kilometrażem</a:t>
            </a:r>
            <a:r>
              <a:rPr lang="pl-PL" sz="2000" dirty="0" smtClean="0">
                <a:latin typeface="Times New Roman" panose="02020603050405020304" pitchFamily="18" charset="0"/>
                <a:cs typeface="Times New Roman" panose="02020603050405020304" pitchFamily="18" charset="0"/>
              </a:rPr>
              <a:t>,</a:t>
            </a:r>
          </a:p>
          <a:p>
            <a:pPr marL="442913" indent="-171450">
              <a:lnSpc>
                <a:spcPct val="150000"/>
              </a:lnSpc>
              <a:buFont typeface="Wingdings" panose="05000000000000000000" pitchFamily="2" charset="2"/>
              <a:buChar char="Ø"/>
            </a:pPr>
            <a:r>
              <a:rPr lang="pl-PL" sz="2000" dirty="0" smtClean="0">
                <a:latin typeface="Times New Roman" panose="02020603050405020304" pitchFamily="18" charset="0"/>
                <a:cs typeface="Times New Roman" panose="02020603050405020304" pitchFamily="18" charset="0"/>
              </a:rPr>
              <a:t> dwa </a:t>
            </a:r>
            <a:r>
              <a:rPr lang="pl-PL" sz="2000" dirty="0">
                <a:latin typeface="Times New Roman" panose="02020603050405020304" pitchFamily="18" charset="0"/>
                <a:cs typeface="Times New Roman" panose="02020603050405020304" pitchFamily="18" charset="0"/>
              </a:rPr>
              <a:t>różne odcinki krzyżują się ze </a:t>
            </a:r>
            <a:r>
              <a:rPr lang="pl-PL" sz="2000" dirty="0" smtClean="0">
                <a:latin typeface="Times New Roman" panose="02020603050405020304" pitchFamily="18" charset="0"/>
                <a:cs typeface="Times New Roman" panose="02020603050405020304" pitchFamily="18" charset="0"/>
              </a:rPr>
              <a:t>sobą,</a:t>
            </a:r>
          </a:p>
          <a:p>
            <a:pPr marL="442913" indent="-171450">
              <a:lnSpc>
                <a:spcPct val="150000"/>
              </a:lnSpc>
              <a:buFont typeface="Wingdings" panose="05000000000000000000" pitchFamily="2" charset="2"/>
              <a:buChar char="Ø"/>
            </a:pPr>
            <a:r>
              <a:rPr lang="pl-PL" sz="2000" dirty="0" smtClean="0">
                <a:latin typeface="Times New Roman" panose="02020603050405020304" pitchFamily="18" charset="0"/>
                <a:cs typeface="Times New Roman" panose="02020603050405020304" pitchFamily="18" charset="0"/>
              </a:rPr>
              <a:t> między </a:t>
            </a:r>
            <a:r>
              <a:rPr lang="pl-PL" sz="2000" dirty="0">
                <a:latin typeface="Times New Roman" panose="02020603050405020304" pitchFamily="18" charset="0"/>
                <a:cs typeface="Times New Roman" panose="02020603050405020304" pitchFamily="18" charset="0"/>
              </a:rPr>
              <a:t>początkiem i końcem, dwoma końcami lub dwoma początkami dwóch różnych odcinków </a:t>
            </a:r>
            <a:r>
              <a:rPr lang="pl-PL" sz="2000" b="1" dirty="0">
                <a:latin typeface="Times New Roman" panose="02020603050405020304" pitchFamily="18" charset="0"/>
                <a:cs typeface="Times New Roman" panose="02020603050405020304" pitchFamily="18" charset="0"/>
              </a:rPr>
              <a:t>znajdują się wyłącznie odcinki zbudowane, przebudowane, rozbudowane lub wyremontowane </a:t>
            </a:r>
            <a:r>
              <a:rPr lang="pl-PL" sz="2000" b="1" dirty="0" smtClean="0">
                <a:latin typeface="Times New Roman" panose="02020603050405020304" pitchFamily="18" charset="0"/>
                <a:cs typeface="Times New Roman" panose="02020603050405020304" pitchFamily="18" charset="0"/>
              </a:rPr>
              <a:t/>
            </a:r>
            <a:br>
              <a:rPr lang="pl-PL" sz="2000" b="1" dirty="0" smtClean="0">
                <a:latin typeface="Times New Roman" panose="02020603050405020304" pitchFamily="18" charset="0"/>
                <a:cs typeface="Times New Roman" panose="02020603050405020304" pitchFamily="18" charset="0"/>
              </a:rPr>
            </a:br>
            <a:r>
              <a:rPr lang="pl-PL" sz="2000" b="1" dirty="0" smtClean="0">
                <a:latin typeface="Times New Roman" panose="02020603050405020304" pitchFamily="18" charset="0"/>
                <a:cs typeface="Times New Roman" panose="02020603050405020304" pitchFamily="18" charset="0"/>
              </a:rPr>
              <a:t>w </a:t>
            </a:r>
            <a:r>
              <a:rPr lang="pl-PL" sz="2000" b="1" dirty="0">
                <a:latin typeface="Times New Roman" panose="02020603050405020304" pitchFamily="18" charset="0"/>
                <a:cs typeface="Times New Roman" panose="02020603050405020304" pitchFamily="18" charset="0"/>
              </a:rPr>
              <a:t>ciągu ostatnich 3 lat lub skrzyżowania o parametrach niewymagających wykonywania na nich robót budowlanych</a:t>
            </a:r>
            <a:r>
              <a:rPr lang="pl-PL" sz="2000" dirty="0" smtClean="0">
                <a:latin typeface="Times New Roman" panose="02020603050405020304" pitchFamily="18" charset="0"/>
                <a:cs typeface="Times New Roman" panose="02020603050405020304" pitchFamily="18" charset="0"/>
              </a:rPr>
              <a:t>.</a:t>
            </a:r>
            <a:endParaRPr lang="pl-PL" sz="2000" dirty="0">
              <a:latin typeface="Times New Roman" panose="02020603050405020304" pitchFamily="18" charset="0"/>
              <a:cs typeface="Times New Roman" panose="02020603050405020304" pitchFamily="18" charset="0"/>
            </a:endParaRP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2082913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1203746"/>
          </a:xfrm>
        </p:spPr>
        <p:txBody>
          <a:bodyPr>
            <a:normAutofit/>
          </a:bodyPr>
          <a:lstStyle/>
          <a:p>
            <a:pPr algn="ctr"/>
            <a:r>
              <a:rPr lang="pl-PL" sz="2800" b="1" i="1" dirty="0" smtClean="0"/>
              <a:t>Kiedy droga staje się drogą publiczną</a:t>
            </a:r>
            <a:endParaRPr lang="pl-PL" sz="2800" b="1" i="1" dirty="0"/>
          </a:p>
        </p:txBody>
      </p:sp>
      <p:sp>
        <p:nvSpPr>
          <p:cNvPr id="3" name="Symbol zastępczy zawartości 2"/>
          <p:cNvSpPr>
            <a:spLocks noGrp="1"/>
          </p:cNvSpPr>
          <p:nvPr>
            <p:ph idx="1"/>
          </p:nvPr>
        </p:nvSpPr>
        <p:spPr>
          <a:xfrm>
            <a:off x="824553" y="1613177"/>
            <a:ext cx="10515600" cy="4823838"/>
          </a:xfrm>
        </p:spPr>
        <p:txBody>
          <a:bodyPr>
            <a:normAutofit/>
          </a:bodyPr>
          <a:lstStyle/>
          <a:p>
            <a:pPr>
              <a:lnSpc>
                <a:spcPct val="150000"/>
              </a:lnSpc>
            </a:pPr>
            <a:r>
              <a:rPr lang="pl-PL" sz="2000" dirty="0" smtClean="0">
                <a:latin typeface="Times New Roman" pitchFamily="18" charset="0"/>
                <a:cs typeface="Times New Roman" pitchFamily="18" charset="0"/>
              </a:rPr>
              <a:t>Zgodnie z art. 6a ust. 2 ustawy o drogach publicznych zaliczenie drogi do kategorii </a:t>
            </a:r>
            <a:r>
              <a:rPr lang="pl-PL" sz="2000" b="1" i="1" dirty="0" smtClean="0">
                <a:solidFill>
                  <a:schemeClr val="accent1">
                    <a:lumMod val="50000"/>
                  </a:schemeClr>
                </a:solidFill>
                <a:latin typeface="Times New Roman" pitchFamily="18" charset="0"/>
                <a:cs typeface="Times New Roman" pitchFamily="18" charset="0"/>
              </a:rPr>
              <a:t>dróg powiatowych</a:t>
            </a:r>
            <a:r>
              <a:rPr lang="pl-PL" sz="2000" b="1" dirty="0" smtClean="0">
                <a:solidFill>
                  <a:schemeClr val="accent1">
                    <a:lumMod val="50000"/>
                  </a:schemeClr>
                </a:solidFill>
                <a:latin typeface="Times New Roman" pitchFamily="18" charset="0"/>
                <a:cs typeface="Times New Roman" pitchFamily="18" charset="0"/>
              </a:rPr>
              <a:t> </a:t>
            </a:r>
            <a:r>
              <a:rPr lang="pl-PL" sz="2000" dirty="0" smtClean="0">
                <a:latin typeface="Times New Roman" pitchFamily="18" charset="0"/>
                <a:cs typeface="Times New Roman" pitchFamily="18" charset="0"/>
              </a:rPr>
              <a:t>następuje w drodze uchwały rady powiatu w porozumieniu z zarządem województwa, po zasięgnięciu opinii wójtów </a:t>
            </a:r>
            <a:r>
              <a:rPr lang="pl-PL" sz="2000" dirty="0">
                <a:latin typeface="Times New Roman" pitchFamily="18" charset="0"/>
                <a:cs typeface="Times New Roman" pitchFamily="18" charset="0"/>
              </a:rPr>
              <a:t>gmin (</a:t>
            </a:r>
            <a:r>
              <a:rPr lang="pl-PL" sz="2000" dirty="0" smtClean="0">
                <a:latin typeface="Times New Roman" pitchFamily="18" charset="0"/>
                <a:cs typeface="Times New Roman" pitchFamily="18" charset="0"/>
              </a:rPr>
              <a:t>burmistrzów, prezydentów miast), na obszarze których przebiega droga, oraz zarządów sąsiednich powiatów, a w miastach na prawach powiatu – opinii prezydentów miast.</a:t>
            </a:r>
          </a:p>
          <a:p>
            <a:pPr algn="just">
              <a:lnSpc>
                <a:spcPct val="150000"/>
              </a:lnSpc>
            </a:pPr>
            <a:r>
              <a:rPr lang="pl-PL" sz="2000" dirty="0" smtClean="0">
                <a:latin typeface="Times New Roman" pitchFamily="18" charset="0"/>
                <a:cs typeface="Times New Roman" pitchFamily="18" charset="0"/>
              </a:rPr>
              <a:t>Zgodnie z art. 7 ust. 2 ustawy o drogach publicznych zaliczenie do kategorii </a:t>
            </a:r>
            <a:r>
              <a:rPr lang="pl-PL" sz="2000" b="1" i="1" dirty="0" smtClean="0">
                <a:solidFill>
                  <a:schemeClr val="accent1">
                    <a:lumMod val="50000"/>
                  </a:schemeClr>
                </a:solidFill>
                <a:latin typeface="Times New Roman" pitchFamily="18" charset="0"/>
                <a:cs typeface="Times New Roman" pitchFamily="18" charset="0"/>
              </a:rPr>
              <a:t>dróg gminnych </a:t>
            </a:r>
            <a:r>
              <a:rPr lang="pl-PL" sz="2000" dirty="0" smtClean="0">
                <a:latin typeface="Times New Roman" pitchFamily="18" charset="0"/>
                <a:cs typeface="Times New Roman" pitchFamily="18" charset="0"/>
              </a:rPr>
              <a:t>następuje w drodze uchwały rady gminy po zasięgnięciu opinii właściwego zarządu powiatu.</a:t>
            </a:r>
          </a:p>
          <a:p>
            <a:pPr marL="180975" indent="0">
              <a:lnSpc>
                <a:spcPct val="150000"/>
              </a:lnSpc>
              <a:buNone/>
            </a:pPr>
            <a:r>
              <a:rPr lang="pl-PL" sz="2000" b="1" dirty="0" smtClean="0">
                <a:latin typeface="Times New Roman" pitchFamily="18" charset="0"/>
                <a:cs typeface="Times New Roman" pitchFamily="18" charset="0"/>
              </a:rPr>
              <a:t>Uwaga:</a:t>
            </a:r>
            <a:r>
              <a:rPr lang="pl-PL" sz="2000" dirty="0" smtClean="0">
                <a:latin typeface="Times New Roman" pitchFamily="18" charset="0"/>
                <a:cs typeface="Times New Roman" pitchFamily="18" charset="0"/>
              </a:rPr>
              <a:t>  W przypadku jeżeli droga nie ma nadanego numeru, ale jest uchwała JST o zaliczeniu jej do danej kategorii wtedy konieczne jest potwierdzenie złożenia wniosku o nadanie numeru. </a:t>
            </a:r>
          </a:p>
          <a:p>
            <a:pPr algn="just"/>
            <a:endParaRPr lang="pl-PL" sz="2000" dirty="0">
              <a:latin typeface="Times New Roman" pitchFamily="18" charset="0"/>
              <a:cs typeface="Times New Roman" pitchFamily="18" charset="0"/>
            </a:endParaRP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2868441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Charakter wykonywanych prac</a:t>
            </a:r>
            <a:endParaRPr lang="pl-PL" sz="2800" b="1" i="1" dirty="0"/>
          </a:p>
        </p:txBody>
      </p:sp>
      <p:sp>
        <p:nvSpPr>
          <p:cNvPr id="3" name="Symbol zastępczy zawartości 2"/>
          <p:cNvSpPr>
            <a:spLocks noGrp="1"/>
          </p:cNvSpPr>
          <p:nvPr>
            <p:ph idx="1"/>
          </p:nvPr>
        </p:nvSpPr>
        <p:spPr>
          <a:xfrm>
            <a:off x="838200" y="1801640"/>
            <a:ext cx="10515600" cy="4481465"/>
          </a:xfrm>
        </p:spPr>
        <p:txBody>
          <a:bodyPr>
            <a:normAutofit/>
          </a:bodyPr>
          <a:lstStyle/>
          <a:p>
            <a:pPr>
              <a:lnSpc>
                <a:spcPct val="100000"/>
              </a:lnSpc>
            </a:pPr>
            <a:r>
              <a:rPr lang="pl-PL" sz="2000" dirty="0" smtClean="0">
                <a:latin typeface="Times New Roman" pitchFamily="18" charset="0"/>
                <a:cs typeface="Times New Roman" pitchFamily="18" charset="0"/>
              </a:rPr>
              <a:t>W ramach Programu dofinansowane mogą być zadania polegające na budowie, przebudowie lub remoncie dróg publicznych.</a:t>
            </a:r>
          </a:p>
          <a:p>
            <a:pPr>
              <a:lnSpc>
                <a:spcPct val="100000"/>
              </a:lnSpc>
            </a:pPr>
            <a:r>
              <a:rPr lang="pl-PL" sz="2000" dirty="0" smtClean="0">
                <a:latin typeface="Times New Roman" pitchFamily="18" charset="0"/>
                <a:cs typeface="Times New Roman" pitchFamily="18" charset="0"/>
              </a:rPr>
              <a:t>Dotacja udzielana jest na dofinansowanie zadań polegających na wykonaniu robót budowlanych, </a:t>
            </a:r>
            <a:br>
              <a:rPr lang="pl-PL" sz="2000" dirty="0" smtClean="0">
                <a:latin typeface="Times New Roman" pitchFamily="18" charset="0"/>
                <a:cs typeface="Times New Roman" pitchFamily="18" charset="0"/>
              </a:rPr>
            </a:br>
            <a:r>
              <a:rPr lang="pl-PL" sz="2000" dirty="0" smtClean="0">
                <a:latin typeface="Times New Roman" pitchFamily="18" charset="0"/>
                <a:cs typeface="Times New Roman" pitchFamily="18" charset="0"/>
              </a:rPr>
              <a:t>a także innych prac w </a:t>
            </a:r>
            <a:r>
              <a:rPr lang="pl-PL" sz="2000" u="sng" dirty="0" smtClean="0">
                <a:latin typeface="Times New Roman" pitchFamily="18" charset="0"/>
                <a:cs typeface="Times New Roman" pitchFamily="18" charset="0"/>
              </a:rPr>
              <a:t>pasie drogowym wnioskowanych dróg/odcinków dróg</a:t>
            </a:r>
            <a:r>
              <a:rPr lang="pl-PL" sz="2000" dirty="0" smtClean="0">
                <a:latin typeface="Times New Roman" pitchFamily="18" charset="0"/>
                <a:cs typeface="Times New Roman" pitchFamily="18" charset="0"/>
              </a:rPr>
              <a:t>, służących poprawie bezpieczeństwa ruchu drogowego lub dotyczących wyposażenia technicznego drogi, z wyjątkiem infrastruktury technicznej nie związanej z drogą oraz z wyłączeniem robót, które powinny być wykonane w ramach bieżącego utrzymania.</a:t>
            </a:r>
          </a:p>
          <a:p>
            <a:pPr>
              <a:lnSpc>
                <a:spcPct val="100000"/>
              </a:lnSpc>
            </a:pPr>
            <a:r>
              <a:rPr lang="pl-PL" sz="2000" dirty="0" smtClean="0">
                <a:latin typeface="Times New Roman" pitchFamily="18" charset="0"/>
                <a:cs typeface="Times New Roman" pitchFamily="18" charset="0"/>
              </a:rPr>
              <a:t>Co do zasady dopuszczalne jest kwalifikowanie robót związanych z usunięciem kolizji (</a:t>
            </a:r>
            <a:r>
              <a:rPr lang="pl-PL" sz="2000" b="1" dirty="0" smtClean="0">
                <a:latin typeface="Times New Roman" pitchFamily="18" charset="0"/>
                <a:cs typeface="Times New Roman" pitchFamily="18" charset="0"/>
              </a:rPr>
              <a:t>wyłącznie w pasie drogowym danej drogi</a:t>
            </a:r>
            <a:r>
              <a:rPr lang="pl-PL" sz="2000" dirty="0" smtClean="0">
                <a:latin typeface="Times New Roman" pitchFamily="18" charset="0"/>
                <a:cs typeface="Times New Roman" pitchFamily="18" charset="0"/>
              </a:rPr>
              <a:t>), jednak decyzje w tej sprawie mają charakter indywidualnej oceny Wojewody.</a:t>
            </a:r>
            <a:endParaRPr lang="pl-PL" sz="2000" dirty="0">
              <a:latin typeface="Times New Roman" pitchFamily="18" charset="0"/>
              <a:cs typeface="Times New Roman" pitchFamily="18" charset="0"/>
            </a:endParaRPr>
          </a:p>
          <a:p>
            <a:pPr>
              <a:lnSpc>
                <a:spcPct val="100000"/>
              </a:lnSpc>
            </a:pPr>
            <a:r>
              <a:rPr lang="pl-PL" sz="2000" dirty="0" smtClean="0">
                <a:latin typeface="Times New Roman" pitchFamily="18" charset="0"/>
                <a:cs typeface="Times New Roman" pitchFamily="18" charset="0"/>
              </a:rPr>
              <a:t>Dopuszczalne są prace związane z budową, modernizacją lub remontem oświetlenia wyłącznie </a:t>
            </a:r>
            <a:br>
              <a:rPr lang="pl-PL" sz="2000" dirty="0" smtClean="0">
                <a:latin typeface="Times New Roman" pitchFamily="18" charset="0"/>
                <a:cs typeface="Times New Roman" pitchFamily="18" charset="0"/>
              </a:rPr>
            </a:br>
            <a:r>
              <a:rPr lang="pl-PL" sz="2000" dirty="0" smtClean="0">
                <a:latin typeface="Times New Roman" pitchFamily="18" charset="0"/>
                <a:cs typeface="Times New Roman" pitchFamily="18" charset="0"/>
              </a:rPr>
              <a:t>w pasie drogowym drogi objętej zadaniem.</a:t>
            </a:r>
            <a:endParaRPr lang="pl-PL" sz="2000" dirty="0">
              <a:latin typeface="Times New Roman" pitchFamily="18" charset="0"/>
              <a:cs typeface="Times New Roman" pitchFamily="18" charset="0"/>
            </a:endParaRP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2749044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i="1" dirty="0" smtClean="0"/>
              <a:t>Charakter wykonywanych prac</a:t>
            </a:r>
            <a:endParaRPr lang="pl-PL" sz="2800" b="1" i="1" dirty="0"/>
          </a:p>
        </p:txBody>
      </p:sp>
      <p:sp>
        <p:nvSpPr>
          <p:cNvPr id="3" name="Symbol zastępczy zawartości 2"/>
          <p:cNvSpPr>
            <a:spLocks noGrp="1"/>
          </p:cNvSpPr>
          <p:nvPr>
            <p:ph idx="1"/>
          </p:nvPr>
        </p:nvSpPr>
        <p:spPr>
          <a:xfrm>
            <a:off x="838200" y="1734995"/>
            <a:ext cx="10515600" cy="4441968"/>
          </a:xfrm>
        </p:spPr>
        <p:txBody>
          <a:bodyPr>
            <a:normAutofit fontScale="25000" lnSpcReduction="20000"/>
          </a:bodyPr>
          <a:lstStyle/>
          <a:p>
            <a:pPr marL="180975" indent="-180975">
              <a:lnSpc>
                <a:spcPct val="120000"/>
              </a:lnSpc>
            </a:pPr>
            <a:r>
              <a:rPr lang="pl-PL" sz="8000" dirty="0" smtClean="0">
                <a:latin typeface="Times New Roman" pitchFamily="18" charset="0"/>
                <a:cs typeface="Times New Roman" pitchFamily="18" charset="0"/>
              </a:rPr>
              <a:t>Remont drogi – wykonywanie robót przywracających pierwotny stan drogi, także przy użyciu wyrobów budowlanych innych niż użyte w stanie pierwotnym*</a:t>
            </a:r>
          </a:p>
          <a:p>
            <a:pPr marL="180975" indent="-180975">
              <a:lnSpc>
                <a:spcPct val="120000"/>
              </a:lnSpc>
            </a:pPr>
            <a:r>
              <a:rPr lang="pl-PL" sz="8000" dirty="0" smtClean="0">
                <a:latin typeface="Times New Roman" pitchFamily="18" charset="0"/>
                <a:cs typeface="Times New Roman" pitchFamily="18" charset="0"/>
              </a:rPr>
              <a:t>Przebudowa drogi – wykonywanie robót, w wyniku których następuje podwyższenie parametrów technicznych i eksploatacyjnych istniejącej drogi, niewymagających zmiany granic pasa drogowego*</a:t>
            </a:r>
          </a:p>
          <a:p>
            <a:pPr marL="180975" indent="-180975">
              <a:lnSpc>
                <a:spcPct val="120000"/>
              </a:lnSpc>
            </a:pPr>
            <a:r>
              <a:rPr lang="pl-PL" sz="8000" dirty="0" smtClean="0">
                <a:latin typeface="Times New Roman" pitchFamily="18" charset="0"/>
                <a:cs typeface="Times New Roman" pitchFamily="18" charset="0"/>
              </a:rPr>
              <a:t>Budowa drogi – wykonywanie połączenia drogowego między określonymi miejscami lub miejscowościami, a także jego odbudowę i rozbudowę*</a:t>
            </a:r>
          </a:p>
          <a:p>
            <a:pPr marL="180975" indent="0">
              <a:lnSpc>
                <a:spcPct val="120000"/>
              </a:lnSpc>
              <a:buNone/>
            </a:pPr>
            <a:r>
              <a:rPr lang="pl-PL" sz="8000" b="1" dirty="0" smtClean="0">
                <a:latin typeface="Times New Roman" pitchFamily="18" charset="0"/>
                <a:cs typeface="Times New Roman" pitchFamily="18" charset="0"/>
              </a:rPr>
              <a:t>Uwaga: </a:t>
            </a:r>
            <a:r>
              <a:rPr lang="pl-PL" sz="8000" dirty="0" smtClean="0">
                <a:latin typeface="Times New Roman" pitchFamily="18" charset="0"/>
                <a:cs typeface="Times New Roman" pitchFamily="18" charset="0"/>
              </a:rPr>
              <a:t>Na etapie projektowania proszę zwrócić szczególną uwagę na określenie prawidłowego charakteru prac. W przypadku stwierdzenia przez służby wojewody niewłaściwego określenia rodzaju robót, które może skutkować konieczności uzyskania innego dokumentu uprawniającego do rozpoczęcia inwestycji, o takim fakcie zostanie poinformowany Wojewódzki Inspektor Nadzoru Budowlanego.</a:t>
            </a:r>
            <a:endParaRPr lang="pl-PL" sz="8000" dirty="0">
              <a:latin typeface="Times New Roman" pitchFamily="18" charset="0"/>
              <a:cs typeface="Times New Roman" pitchFamily="18" charset="0"/>
            </a:endParaRPr>
          </a:p>
          <a:p>
            <a:pPr marL="0" indent="0" algn="just">
              <a:buNone/>
            </a:pPr>
            <a:endParaRPr lang="pl-PL" sz="5500" dirty="0">
              <a:latin typeface="Times New Roman" pitchFamily="18" charset="0"/>
              <a:cs typeface="Times New Roman" pitchFamily="18" charset="0"/>
            </a:endParaRPr>
          </a:p>
          <a:p>
            <a:pPr marL="0" indent="0" algn="just">
              <a:buNone/>
            </a:pPr>
            <a:endParaRPr lang="pl-PL" sz="4800" dirty="0" smtClean="0"/>
          </a:p>
          <a:p>
            <a:pPr marL="0" indent="0" algn="just">
              <a:buNone/>
            </a:pPr>
            <a:r>
              <a:rPr lang="pl-PL" sz="4800" dirty="0" smtClean="0"/>
              <a:t>* art. 4 Ustawy o drogach publicznych</a:t>
            </a:r>
          </a:p>
        </p:txBody>
      </p:sp>
      <p:pic>
        <p:nvPicPr>
          <p:cNvPr id="4" name="Picture 2" descr="Orzel"/>
          <p:cNvPicPr>
            <a:picLocks noChangeAspect="1" noChangeArrowheads="1"/>
          </p:cNvPicPr>
          <p:nvPr/>
        </p:nvPicPr>
        <p:blipFill>
          <a:blip r:embed="rId2" cstate="print"/>
          <a:srcRect/>
          <a:stretch>
            <a:fillRect/>
          </a:stretch>
        </p:blipFill>
        <p:spPr bwMode="auto">
          <a:xfrm>
            <a:off x="436728" y="409432"/>
            <a:ext cx="1214652" cy="1159439"/>
          </a:xfrm>
          <a:prstGeom prst="rect">
            <a:avLst/>
          </a:prstGeom>
          <a:noFill/>
          <a:ln w="9525">
            <a:noFill/>
            <a:miter lim="800000"/>
            <a:headEnd/>
            <a:tailEnd/>
          </a:ln>
        </p:spPr>
      </p:pic>
    </p:spTree>
    <p:extLst>
      <p:ext uri="{BB962C8B-B14F-4D97-AF65-F5344CB8AC3E}">
        <p14:creationId xmlns:p14="http://schemas.microsoft.com/office/powerpoint/2010/main" val="4215453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1275</TotalTime>
  <Words>2030</Words>
  <Application>Microsoft Office PowerPoint</Application>
  <PresentationFormat>Niestandardowy</PresentationFormat>
  <Paragraphs>142</Paragraphs>
  <Slides>24</Slides>
  <Notes>0</Notes>
  <HiddenSlides>2</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Motyw pakietu Office</vt:lpstr>
      <vt:lpstr>Program rozwoju gminnej  i powiatowej infrastruktury drogowej na lata 2016 -2019  Nabór wniosków - 2017</vt:lpstr>
      <vt:lpstr>Podmioty uprawnione do składania wniosków o dofinansowanie</vt:lpstr>
      <vt:lpstr>Dofinansowanie zadań</vt:lpstr>
      <vt:lpstr>Zakres przedmiotowy programu</vt:lpstr>
      <vt:lpstr>Jedno zadanie – maksymalnie 3 odcinki drogi/dróg,  spełniające następujące warunki:</vt:lpstr>
      <vt:lpstr>Pozostałe warunki:</vt:lpstr>
      <vt:lpstr>Kiedy droga staje się drogą publiczną</vt:lpstr>
      <vt:lpstr>Charakter wykonywanych prac</vt:lpstr>
      <vt:lpstr>Charakter wykonywanych prac</vt:lpstr>
      <vt:lpstr>Charakter wykonywanych prac</vt:lpstr>
      <vt:lpstr>Parametry techniczne modernizowanych dróg</vt:lpstr>
      <vt:lpstr>Nazwa zadania </vt:lpstr>
      <vt:lpstr>Opis przedmiotu zadania</vt:lpstr>
      <vt:lpstr>Charakterystyka zadania według kryteriów  oceny merytorycznej</vt:lpstr>
      <vt:lpstr>Jezdnia</vt:lpstr>
      <vt:lpstr>Pobocza utwardzone</vt:lpstr>
      <vt:lpstr>Chodniki</vt:lpstr>
      <vt:lpstr>Skrzyżowania na wnioskowanym odcinku drogi </vt:lpstr>
      <vt:lpstr>Załączniki do wniosku</vt:lpstr>
      <vt:lpstr>Załączniki do wniosku</vt:lpstr>
      <vt:lpstr>Załączniki do wniosku</vt:lpstr>
      <vt:lpstr>Załączniki do wniosku</vt:lpstr>
      <vt:lpstr>Pozostałe przyczyny odrzucenia wniosku  pod względem formalnym</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Rasala, Przemyslaw</dc:creator>
  <cp:lastModifiedBy>Sekretariat WCRR</cp:lastModifiedBy>
  <cp:revision>101</cp:revision>
  <dcterms:created xsi:type="dcterms:W3CDTF">2016-08-04T07:45:11Z</dcterms:created>
  <dcterms:modified xsi:type="dcterms:W3CDTF">2017-09-01T12:58:26Z</dcterms:modified>
</cp:coreProperties>
</file>